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  <p:sldMasterId id="2147483720" r:id="rId2"/>
  </p:sldMasterIdLst>
  <p:notesMasterIdLst>
    <p:notesMasterId r:id="rId16"/>
  </p:notesMasterIdLst>
  <p:sldIdLst>
    <p:sldId id="417" r:id="rId3"/>
    <p:sldId id="479" r:id="rId4"/>
    <p:sldId id="482" r:id="rId5"/>
    <p:sldId id="480" r:id="rId6"/>
    <p:sldId id="483" r:id="rId7"/>
    <p:sldId id="484" r:id="rId8"/>
    <p:sldId id="485" r:id="rId9"/>
    <p:sldId id="486" r:id="rId10"/>
    <p:sldId id="474" r:id="rId11"/>
    <p:sldId id="476" r:id="rId12"/>
    <p:sldId id="487" r:id="rId13"/>
    <p:sldId id="475" r:id="rId14"/>
    <p:sldId id="488" r:id="rId15"/>
  </p:sldIdLst>
  <p:sldSz cx="9144000" cy="5143500" type="screen16x9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162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B9C58"/>
    <a:srgbClr val="8E743A"/>
    <a:srgbClr val="4A452A"/>
    <a:srgbClr val="F1ECDF"/>
    <a:srgbClr val="EDEBDF"/>
    <a:srgbClr val="878025"/>
    <a:srgbClr val="FAAB98"/>
    <a:srgbClr val="E81046"/>
    <a:srgbClr val="A8246E"/>
    <a:srgbClr val="4236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99" autoAdjust="0"/>
    <p:restoredTop sz="96404" autoAdjust="0"/>
  </p:normalViewPr>
  <p:slideViewPr>
    <p:cSldViewPr>
      <p:cViewPr varScale="1">
        <p:scale>
          <a:sx n="152" d="100"/>
          <a:sy n="152" d="100"/>
        </p:scale>
        <p:origin x="474" y="126"/>
      </p:cViewPr>
      <p:guideLst>
        <p:guide orient="horz" pos="2160"/>
        <p:guide pos="2880"/>
        <p:guide orient="horz" pos="16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5" y="3"/>
            <a:ext cx="2929837" cy="497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6" y="3"/>
            <a:ext cx="2929837" cy="4971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8046F2-944B-4F90-BD18-F60E57C1B3F9}" type="datetimeFigureOut">
              <a:rPr lang="ru-RU" smtClean="0"/>
              <a:t>16.03.2026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263" y="746125"/>
            <a:ext cx="662463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5" y="9443665"/>
            <a:ext cx="2929837" cy="497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6" y="9443665"/>
            <a:ext cx="2929837" cy="497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66CA857-7694-4636-8871-A9C2DD9E796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730199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1:notes"/>
          <p:cNvSpPr txBox="1">
            <a:spLocks noGrp="1"/>
          </p:cNvSpPr>
          <p:nvPr>
            <p:ph type="body" idx="1"/>
          </p:nvPr>
        </p:nvSpPr>
        <p:spPr>
          <a:xfrm>
            <a:off x="677064" y="4790191"/>
            <a:ext cx="5416509" cy="3919246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36" name="Google Shape;23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0050" y="1244600"/>
            <a:ext cx="5970588" cy="3359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99454640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Google Shape;235;p1:notes"/>
          <p:cNvSpPr txBox="1">
            <a:spLocks noGrp="1"/>
          </p:cNvSpPr>
          <p:nvPr>
            <p:ph type="body" idx="1"/>
          </p:nvPr>
        </p:nvSpPr>
        <p:spPr>
          <a:xfrm>
            <a:off x="677064" y="4790191"/>
            <a:ext cx="5416509" cy="3919246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236" name="Google Shape;236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0050" y="1244600"/>
            <a:ext cx="5970588" cy="3359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5632101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D79353-59B3-41D4-A1A9-DC36E0CFDD13}" type="datetime1">
              <a:rPr lang="ru-RU" smtClean="0"/>
              <a:t>16.03.2026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31458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8692BE-808A-414F-AD5F-AEE5D3A9CEA8}" type="datetime1">
              <a:rPr lang="ru-RU" smtClean="0"/>
              <a:t>16.03.2026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50996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358C6-E46C-428F-ABEE-3593A2D07975}" type="datetime1">
              <a:rPr lang="ru-RU" smtClean="0"/>
              <a:t>16.03.2026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204200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Пустой слайд" type="blank">
  <p:cSld name="Пустой слайд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2"/>
          <p:cNvSpPr txBox="1">
            <a:spLocks noGrp="1"/>
          </p:cNvSpPr>
          <p:nvPr>
            <p:ph type="dt" idx="10"/>
          </p:nvPr>
        </p:nvSpPr>
        <p:spPr>
          <a:xfrm>
            <a:off x="61156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7" name="Google Shape;17;p2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18" name="Google Shape;18;p2"/>
          <p:cNvSpPr txBox="1">
            <a:spLocks noGrp="1"/>
          </p:cNvSpPr>
          <p:nvPr>
            <p:ph type="sldNum" idx="12"/>
          </p:nvPr>
        </p:nvSpPr>
        <p:spPr>
          <a:xfrm>
            <a:off x="7010400" y="105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62464887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объект" type="obj">
  <p:cSld name="Заголовок и объект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3"/>
          <p:cNvSpPr txBox="1">
            <a:spLocks noGrp="1"/>
          </p:cNvSpPr>
          <p:nvPr>
            <p:ph type="title"/>
          </p:nvPr>
        </p:nvSpPr>
        <p:spPr>
          <a:xfrm>
            <a:off x="611560" y="205978"/>
            <a:ext cx="807524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body" idx="1"/>
          </p:nvPr>
        </p:nvSpPr>
        <p:spPr>
          <a:xfrm>
            <a:off x="611560" y="1200151"/>
            <a:ext cx="8075240" cy="339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dt" idx="10"/>
          </p:nvPr>
        </p:nvSpPr>
        <p:spPr>
          <a:xfrm>
            <a:off x="61156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3" name="Google Shape;23;p3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4" name="Google Shape;24;p3"/>
          <p:cNvSpPr txBox="1">
            <a:spLocks noGrp="1"/>
          </p:cNvSpPr>
          <p:nvPr>
            <p:ph type="sldNum" idx="12"/>
          </p:nvPr>
        </p:nvSpPr>
        <p:spPr>
          <a:xfrm>
            <a:off x="7010400" y="105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126150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итульный слайд" type="title">
  <p:cSld name="Титульный слайд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4"/>
          <p:cNvSpPr txBox="1"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dt" idx="10"/>
          </p:nvPr>
        </p:nvSpPr>
        <p:spPr>
          <a:xfrm>
            <a:off x="61156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29" name="Google Shape;29;p4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0" name="Google Shape;30;p4"/>
          <p:cNvSpPr txBox="1">
            <a:spLocks noGrp="1"/>
          </p:cNvSpPr>
          <p:nvPr>
            <p:ph type="sldNum" idx="12"/>
          </p:nvPr>
        </p:nvSpPr>
        <p:spPr>
          <a:xfrm>
            <a:off x="7010400" y="105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35831234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раздела" type="secHead">
  <p:cSld name="Заголовок раздела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5"/>
          <p:cNvSpPr txBox="1"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Arial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dt" idx="10"/>
          </p:nvPr>
        </p:nvSpPr>
        <p:spPr>
          <a:xfrm>
            <a:off x="61156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5" name="Google Shape;35;p5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36" name="Google Shape;36;p5"/>
          <p:cNvSpPr txBox="1">
            <a:spLocks noGrp="1"/>
          </p:cNvSpPr>
          <p:nvPr>
            <p:ph type="sldNum" idx="12"/>
          </p:nvPr>
        </p:nvSpPr>
        <p:spPr>
          <a:xfrm>
            <a:off x="7010400" y="105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5054093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Два объекта" type="twoObj">
  <p:cSld name="Два объекта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6"/>
          <p:cNvSpPr txBox="1">
            <a:spLocks noGrp="1"/>
          </p:cNvSpPr>
          <p:nvPr>
            <p:ph type="title"/>
          </p:nvPr>
        </p:nvSpPr>
        <p:spPr>
          <a:xfrm>
            <a:off x="611560" y="205978"/>
            <a:ext cx="807524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1"/>
          </p:nvPr>
        </p:nvSpPr>
        <p:spPr>
          <a:xfrm>
            <a:off x="457200" y="1200151"/>
            <a:ext cx="4038600" cy="339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2"/>
          </p:nvPr>
        </p:nvSpPr>
        <p:spPr>
          <a:xfrm>
            <a:off x="4648200" y="1200151"/>
            <a:ext cx="4038600" cy="339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dt" idx="10"/>
          </p:nvPr>
        </p:nvSpPr>
        <p:spPr>
          <a:xfrm>
            <a:off x="61156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2" name="Google Shape;42;p6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3" name="Google Shape;43;p6"/>
          <p:cNvSpPr txBox="1">
            <a:spLocks noGrp="1"/>
          </p:cNvSpPr>
          <p:nvPr>
            <p:ph type="sldNum" idx="12"/>
          </p:nvPr>
        </p:nvSpPr>
        <p:spPr>
          <a:xfrm>
            <a:off x="7010400" y="105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01956483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Сравнение" type="twoTxTwoObj">
  <p:cSld name="Сравнение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7"/>
          <p:cNvSpPr txBox="1">
            <a:spLocks noGrp="1"/>
          </p:cNvSpPr>
          <p:nvPr>
            <p:ph type="title"/>
          </p:nvPr>
        </p:nvSpPr>
        <p:spPr>
          <a:xfrm>
            <a:off x="611560" y="205978"/>
            <a:ext cx="807524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body" idx="2"/>
          </p:nvPr>
        </p:nvSpPr>
        <p:spPr>
          <a:xfrm>
            <a:off x="457200" y="1631156"/>
            <a:ext cx="4040188" cy="2963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body" idx="3"/>
          </p:nvPr>
        </p:nvSpPr>
        <p:spPr>
          <a:xfrm>
            <a:off x="4645026" y="1151335"/>
            <a:ext cx="4041775" cy="4798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body" idx="4"/>
          </p:nvPr>
        </p:nvSpPr>
        <p:spPr>
          <a:xfrm>
            <a:off x="4645026" y="1631156"/>
            <a:ext cx="4041775" cy="296346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50" name="Google Shape;50;p7"/>
          <p:cNvSpPr txBox="1">
            <a:spLocks noGrp="1"/>
          </p:cNvSpPr>
          <p:nvPr>
            <p:ph type="dt" idx="10"/>
          </p:nvPr>
        </p:nvSpPr>
        <p:spPr>
          <a:xfrm>
            <a:off x="61156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1" name="Google Shape;51;p7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2" name="Google Shape;52;p7"/>
          <p:cNvSpPr txBox="1">
            <a:spLocks noGrp="1"/>
          </p:cNvSpPr>
          <p:nvPr>
            <p:ph type="sldNum" idx="12"/>
          </p:nvPr>
        </p:nvSpPr>
        <p:spPr>
          <a:xfrm>
            <a:off x="7010400" y="105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6463859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Только заголовок" type="titleOnly">
  <p:cSld name="Только заголовок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8"/>
          <p:cNvSpPr txBox="1">
            <a:spLocks noGrp="1"/>
          </p:cNvSpPr>
          <p:nvPr>
            <p:ph type="title"/>
          </p:nvPr>
        </p:nvSpPr>
        <p:spPr>
          <a:xfrm>
            <a:off x="611560" y="205978"/>
            <a:ext cx="807524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8"/>
          <p:cNvSpPr txBox="1">
            <a:spLocks noGrp="1"/>
          </p:cNvSpPr>
          <p:nvPr>
            <p:ph type="dt" idx="10"/>
          </p:nvPr>
        </p:nvSpPr>
        <p:spPr>
          <a:xfrm>
            <a:off x="61156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6" name="Google Shape;56;p8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57" name="Google Shape;57;p8"/>
          <p:cNvSpPr txBox="1">
            <a:spLocks noGrp="1"/>
          </p:cNvSpPr>
          <p:nvPr>
            <p:ph type="sldNum" idx="12"/>
          </p:nvPr>
        </p:nvSpPr>
        <p:spPr>
          <a:xfrm>
            <a:off x="7010400" y="105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863954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Объект с подписью" type="objTx">
  <p:cSld name="Объект с подписью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9"/>
          <p:cNvSpPr txBox="1"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body" idx="1"/>
          </p:nvPr>
        </p:nvSpPr>
        <p:spPr>
          <a:xfrm>
            <a:off x="3575050" y="204788"/>
            <a:ext cx="5111750" cy="43898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9"/>
          <p:cNvSpPr txBox="1">
            <a:spLocks noGrp="1"/>
          </p:cNvSpPr>
          <p:nvPr>
            <p:ph type="body" idx="2"/>
          </p:nvPr>
        </p:nvSpPr>
        <p:spPr>
          <a:xfrm>
            <a:off x="457201" y="1076326"/>
            <a:ext cx="3008313" cy="351829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2" name="Google Shape;62;p9"/>
          <p:cNvSpPr txBox="1">
            <a:spLocks noGrp="1"/>
          </p:cNvSpPr>
          <p:nvPr>
            <p:ph type="dt" idx="10"/>
          </p:nvPr>
        </p:nvSpPr>
        <p:spPr>
          <a:xfrm>
            <a:off x="61156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3" name="Google Shape;63;p9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64" name="Google Shape;64;p9"/>
          <p:cNvSpPr txBox="1">
            <a:spLocks noGrp="1"/>
          </p:cNvSpPr>
          <p:nvPr>
            <p:ph type="sldNum" idx="12"/>
          </p:nvPr>
        </p:nvSpPr>
        <p:spPr>
          <a:xfrm>
            <a:off x="7010400" y="105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9653695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2A0A5D-9805-43FA-9255-6400C57A3AC5}" type="datetime1">
              <a:rPr lang="ru-RU" smtClean="0"/>
              <a:t>16.03.2026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916484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Рисунок с подписью" type="picTx">
  <p:cSld name="Рисунок с подписью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0"/>
          <p:cNvSpPr txBox="1"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>
            <a:spLocks noGrp="1"/>
          </p:cNvSpPr>
          <p:nvPr>
            <p:ph type="pic" idx="2"/>
          </p:nvPr>
        </p:nvSpPr>
        <p:spPr>
          <a:xfrm>
            <a:off x="1792288" y="459581"/>
            <a:ext cx="5486400" cy="3086100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10"/>
          <p:cNvSpPr txBox="1">
            <a:spLocks noGrp="1"/>
          </p:cNvSpPr>
          <p:nvPr>
            <p:ph type="body" idx="1"/>
          </p:nvPr>
        </p:nvSpPr>
        <p:spPr>
          <a:xfrm>
            <a:off x="1792288" y="4025503"/>
            <a:ext cx="5486400" cy="6036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9" name="Google Shape;69;p10"/>
          <p:cNvSpPr txBox="1">
            <a:spLocks noGrp="1"/>
          </p:cNvSpPr>
          <p:nvPr>
            <p:ph type="dt" idx="10"/>
          </p:nvPr>
        </p:nvSpPr>
        <p:spPr>
          <a:xfrm>
            <a:off x="61156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0" name="Google Shape;70;p10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1" name="Google Shape;71;p10"/>
          <p:cNvSpPr txBox="1">
            <a:spLocks noGrp="1"/>
          </p:cNvSpPr>
          <p:nvPr>
            <p:ph type="sldNum" idx="12"/>
          </p:nvPr>
        </p:nvSpPr>
        <p:spPr>
          <a:xfrm>
            <a:off x="7010400" y="105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852750167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Заголовок и вертикальный текст" type="vertTx">
  <p:cSld name="Заголовок и вертикальный текст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1"/>
          <p:cNvSpPr txBox="1">
            <a:spLocks noGrp="1"/>
          </p:cNvSpPr>
          <p:nvPr>
            <p:ph type="title"/>
          </p:nvPr>
        </p:nvSpPr>
        <p:spPr>
          <a:xfrm>
            <a:off x="611560" y="205978"/>
            <a:ext cx="807524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11"/>
          <p:cNvSpPr txBox="1">
            <a:spLocks noGrp="1"/>
          </p:cNvSpPr>
          <p:nvPr>
            <p:ph type="body" idx="1"/>
          </p:nvPr>
        </p:nvSpPr>
        <p:spPr>
          <a:xfrm rot="5400000">
            <a:off x="2951944" y="-1140233"/>
            <a:ext cx="3394472" cy="80752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11"/>
          <p:cNvSpPr txBox="1">
            <a:spLocks noGrp="1"/>
          </p:cNvSpPr>
          <p:nvPr>
            <p:ph type="dt" idx="10"/>
          </p:nvPr>
        </p:nvSpPr>
        <p:spPr>
          <a:xfrm>
            <a:off x="61156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6" name="Google Shape;76;p11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77" name="Google Shape;77;p11"/>
          <p:cNvSpPr txBox="1">
            <a:spLocks noGrp="1"/>
          </p:cNvSpPr>
          <p:nvPr>
            <p:ph type="sldNum" idx="12"/>
          </p:nvPr>
        </p:nvSpPr>
        <p:spPr>
          <a:xfrm>
            <a:off x="7010400" y="105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149094939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Вертикальный заголовок и текст" type="vertTitleAndTx">
  <p:cSld name="Вертикальный заголовок и текст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2"/>
          <p:cNvSpPr txBox="1">
            <a:spLocks noGrp="1"/>
          </p:cNvSpPr>
          <p:nvPr>
            <p:ph type="title"/>
          </p:nvPr>
        </p:nvSpPr>
        <p:spPr>
          <a:xfrm rot="5400000">
            <a:off x="5463778" y="1371601"/>
            <a:ext cx="4388644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12"/>
          <p:cNvSpPr txBox="1">
            <a:spLocks noGrp="1"/>
          </p:cNvSpPr>
          <p:nvPr>
            <p:ph type="body" idx="1"/>
          </p:nvPr>
        </p:nvSpPr>
        <p:spPr>
          <a:xfrm rot="5400000">
            <a:off x="1272778" y="-609599"/>
            <a:ext cx="4388644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12"/>
          <p:cNvSpPr txBox="1">
            <a:spLocks noGrp="1"/>
          </p:cNvSpPr>
          <p:nvPr>
            <p:ph type="dt" idx="10"/>
          </p:nvPr>
        </p:nvSpPr>
        <p:spPr>
          <a:xfrm>
            <a:off x="61156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2" name="Google Shape;82;p12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83" name="Google Shape;83;p12"/>
          <p:cNvSpPr txBox="1">
            <a:spLocks noGrp="1"/>
          </p:cNvSpPr>
          <p:nvPr>
            <p:ph type="sldNum" idx="12"/>
          </p:nvPr>
        </p:nvSpPr>
        <p:spPr>
          <a:xfrm>
            <a:off x="7010400" y="105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971277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5774A-4755-4C13-96F3-4FC371D4284E}" type="datetime1">
              <a:rPr lang="ru-RU" smtClean="0"/>
              <a:t>16.03.2026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12246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D3466-641E-44E7-9A05-B89B6B0207ED}" type="datetime1">
              <a:rPr lang="ru-RU" smtClean="0"/>
              <a:t>16.03.2026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2607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4EFC2D-38A6-4D8B-8B37-4B7EC6CF721F}" type="datetime1">
              <a:rPr lang="ru-RU" smtClean="0"/>
              <a:t>16.03.2026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964642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AE3D3D-E080-4E59-8BE3-528D038019C5}" type="datetime1">
              <a:rPr lang="ru-RU" smtClean="0"/>
              <a:t>16.03.2026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310659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10920C-B0CF-4CB3-A3D4-8DD2C3948F8A}" type="datetime1">
              <a:rPr lang="ru-RU" smtClean="0"/>
              <a:t>16.03.2026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24304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67A621-1EA3-4D43-B93C-E3EAB5876F0E}" type="datetime1">
              <a:rPr lang="ru-RU" smtClean="0"/>
              <a:t>16.03.2026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050600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271C5-520E-4302-A0B1-440D127E6EE5}" type="datetime1">
              <a:rPr lang="ru-RU" smtClean="0"/>
              <a:t>16.03.2026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9140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11560" y="205978"/>
            <a:ext cx="807524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11560" y="1200151"/>
            <a:ext cx="807524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1156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E867B1-6445-4213-9600-44A6D43D5580}" type="datetime1">
              <a:rPr lang="ru-RU" smtClean="0"/>
              <a:t>16.03.2026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10400" y="105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881463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13">
            <a:alphaModFix/>
          </a:blip>
          <a:stretch>
            <a:fillRect/>
          </a:stretch>
        </a:blip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"/>
          <p:cNvSpPr txBox="1">
            <a:spLocks noGrp="1"/>
          </p:cNvSpPr>
          <p:nvPr>
            <p:ph type="title"/>
          </p:nvPr>
        </p:nvSpPr>
        <p:spPr>
          <a:xfrm>
            <a:off x="611560" y="205978"/>
            <a:ext cx="8075240" cy="8572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Arial"/>
              <a:buNone/>
              <a:defRPr sz="4400" b="1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"/>
          <p:cNvSpPr txBox="1">
            <a:spLocks noGrp="1"/>
          </p:cNvSpPr>
          <p:nvPr>
            <p:ph type="body" idx="1"/>
          </p:nvPr>
        </p:nvSpPr>
        <p:spPr>
          <a:xfrm>
            <a:off x="611560" y="1200151"/>
            <a:ext cx="8075240" cy="339447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"/>
          <p:cNvSpPr txBox="1">
            <a:spLocks noGrp="1"/>
          </p:cNvSpPr>
          <p:nvPr>
            <p:ph type="dt" idx="10"/>
          </p:nvPr>
        </p:nvSpPr>
        <p:spPr>
          <a:xfrm>
            <a:off x="611560" y="47672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3" name="Google Shape;13;p1"/>
          <p:cNvSpPr txBox="1">
            <a:spLocks noGrp="1"/>
          </p:cNvSpPr>
          <p:nvPr>
            <p:ph type="ft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14" name="Google Shape;14;p1"/>
          <p:cNvSpPr txBox="1">
            <a:spLocks noGrp="1"/>
          </p:cNvSpPr>
          <p:nvPr>
            <p:ph type="sldNum" idx="12"/>
          </p:nvPr>
        </p:nvSpPr>
        <p:spPr>
          <a:xfrm>
            <a:off x="7010400" y="10563"/>
            <a:ext cx="2133600" cy="2738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defRPr sz="1200" b="0" i="0" u="none" strike="noStrike" cap="none">
                <a:solidFill>
                  <a:srgbClr val="888888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48699744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gosuslugi.ru/679256/1/form" TargetMode="Externa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suslugi.ru/help/faq/university/175330" TargetMode="Externa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suslugi.ru/10171/1/form" TargetMode="Externa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suslugi.ru/600331/1/form" TargetMode="Externa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suslugi.ru/677328/1/form" TargetMode="Externa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gosuslugi.ru/600368/1/form?_=1770879969381" TargetMode="Externa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gosuslugi.ru/677335/1/form" TargetMode="Externa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Google Shape;238;p37"/>
          <p:cNvSpPr/>
          <p:nvPr/>
        </p:nvSpPr>
        <p:spPr>
          <a:xfrm>
            <a:off x="539552" y="1851670"/>
            <a:ext cx="8604448" cy="11521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00" tIns="45700" rIns="91400" bIns="45700" anchor="t" anchorCtr="0">
            <a:noAutofit/>
          </a:bodyPr>
          <a:lstStyle/>
          <a:p>
            <a:pPr algn="ctr" hangingPunct="0"/>
            <a:r>
              <a:rPr lang="ru-RU" sz="2600" b="1" i="1" kern="0" dirty="0">
                <a:solidFill>
                  <a:srgbClr val="0033CC"/>
                </a:solidFill>
                <a:latin typeface="Arial"/>
                <a:ea typeface="Arial"/>
                <a:cs typeface="Arial"/>
              </a:rPr>
              <a:t>О предоставлении мер социальной поддержки участникам СВО и </a:t>
            </a:r>
            <a:r>
              <a:rPr lang="ru-RU" sz="2600" b="1" i="1" kern="0" dirty="0" smtClean="0">
                <a:solidFill>
                  <a:srgbClr val="0033CC"/>
                </a:solidFill>
                <a:latin typeface="Arial"/>
                <a:ea typeface="Arial"/>
                <a:cs typeface="Arial"/>
              </a:rPr>
              <a:t>членам </a:t>
            </a:r>
            <a:r>
              <a:rPr lang="ru-RU" sz="2600" b="1" i="1" kern="0" dirty="0">
                <a:solidFill>
                  <a:srgbClr val="0033CC"/>
                </a:solidFill>
                <a:latin typeface="Arial"/>
                <a:ea typeface="Arial"/>
                <a:cs typeface="Arial"/>
              </a:rPr>
              <a:t>их </a:t>
            </a:r>
            <a:r>
              <a:rPr lang="ru-RU" sz="2600" b="1" i="1" kern="0" dirty="0" smtClean="0">
                <a:solidFill>
                  <a:srgbClr val="0033CC"/>
                </a:solidFill>
                <a:latin typeface="Arial"/>
                <a:ea typeface="Arial"/>
                <a:cs typeface="Arial"/>
              </a:rPr>
              <a:t>семей</a:t>
            </a:r>
            <a:endParaRPr lang="ru-RU" sz="2600" b="1" i="1" kern="0" dirty="0">
              <a:solidFill>
                <a:srgbClr val="0033CC"/>
              </a:solidFill>
              <a:latin typeface="Arial"/>
              <a:ea typeface="Arial"/>
              <a:cs typeface="Arial"/>
            </a:endParaRPr>
          </a:p>
        </p:txBody>
      </p:sp>
      <p:sp>
        <p:nvSpPr>
          <p:cNvPr id="239" name="Google Shape;239;p37"/>
          <p:cNvSpPr/>
          <p:nvPr/>
        </p:nvSpPr>
        <p:spPr>
          <a:xfrm>
            <a:off x="539552" y="4011910"/>
            <a:ext cx="8604448" cy="1008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700" b="0" i="0" u="none" strike="noStrike" kern="0" cap="none" spc="0" normalizeH="0" baseline="0" noProof="0" dirty="0">
              <a:ln>
                <a:noFill/>
              </a:ln>
              <a:solidFill>
                <a:srgbClr val="0033CC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Google Shape;239;p37"/>
          <p:cNvSpPr/>
          <p:nvPr/>
        </p:nvSpPr>
        <p:spPr>
          <a:xfrm>
            <a:off x="539552" y="4164310"/>
            <a:ext cx="8604448" cy="1008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700" b="0" i="0" u="none" strike="noStrike" kern="0" cap="none" spc="0" normalizeH="0" baseline="0" noProof="0" dirty="0">
              <a:ln>
                <a:noFill/>
              </a:ln>
              <a:solidFill>
                <a:srgbClr val="0033CC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845332" y="3959820"/>
            <a:ext cx="799288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defRPr/>
            </a:pPr>
            <a:r>
              <a:rPr lang="ru-RU" dirty="0" smtClean="0">
                <a:solidFill>
                  <a:srgbClr val="0033CC"/>
                </a:solidFill>
              </a:rPr>
              <a:t>Заместитель министра образования </a:t>
            </a:r>
            <a:r>
              <a:rPr lang="ru-RU" dirty="0">
                <a:solidFill>
                  <a:srgbClr val="0033CC"/>
                </a:solidFill>
              </a:rPr>
              <a:t>и науки Республики Татарстан </a:t>
            </a:r>
          </a:p>
          <a:p>
            <a:pPr algn="ctr">
              <a:defRPr/>
            </a:pPr>
            <a:r>
              <a:rPr lang="ru-RU" dirty="0" err="1" smtClean="0">
                <a:solidFill>
                  <a:srgbClr val="0033CC"/>
                </a:solidFill>
              </a:rPr>
              <a:t>Рюхов</a:t>
            </a:r>
            <a:r>
              <a:rPr lang="ru-RU" dirty="0" smtClean="0">
                <a:solidFill>
                  <a:srgbClr val="0033CC"/>
                </a:solidFill>
              </a:rPr>
              <a:t> Андрей Иванович</a:t>
            </a:r>
            <a:endParaRPr lang="ru-RU" dirty="0">
              <a:solidFill>
                <a:srgbClr val="0033CC"/>
              </a:solidFill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7644" y="161925"/>
            <a:ext cx="485992" cy="59749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3151" y="-38741"/>
            <a:ext cx="954493" cy="896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0342706"/>
      </p:ext>
    </p:extLst>
  </p:cSld>
  <p:clrMapOvr>
    <a:masterClrMapping/>
  </p:clrMapOvr>
  <p:transition spd="slow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246;p38"/>
          <p:cNvSpPr txBox="1"/>
          <p:nvPr/>
        </p:nvSpPr>
        <p:spPr>
          <a:xfrm>
            <a:off x="726509" y="123478"/>
            <a:ext cx="8417491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ru-RU" sz="1500" b="1" dirty="0" smtClean="0">
                <a:solidFill>
                  <a:srgbClr val="4A452A"/>
                </a:solidFill>
                <a:cs typeface="Times New Roman" panose="02020603050405020304" pitchFamily="18" charset="0"/>
              </a:rPr>
              <a:t>ЗАЧИСЛЕНИЕ В ПЕРВООЧЕРЕДНОМ ПОРЯДКЕ ДЕТЕЙ В ГРУППЫ ПРОДЛЕННОГО ДНЯ, ОБУЧАЮЩИХСЯ В МУНИЦИПАЛЬНЫХ (ГОСУДАРСТВЕННЫХ) ОБЩЕОБРАЗОВАТЕЛЬНЫХ ОРГАНИЗАЦИЯХ, И ОСВОБОЖДЕНИЕ ОТ ПЛАТЫ, ВЗИМАЕМОЙ ЗА ПРИСМОТР И УХОД ЗА УКАЗАННЫМИ ДЕТЬМИ</a:t>
            </a:r>
            <a:endParaRPr lang="ru-RU" sz="1500" b="1" dirty="0">
              <a:solidFill>
                <a:srgbClr val="4A452A"/>
              </a:solidFill>
              <a:latin typeface="Arial"/>
              <a:cs typeface="Times New Roman" panose="02020603050405020304" pitchFamily="18" charset="0"/>
            </a:endParaRPr>
          </a:p>
        </p:txBody>
      </p:sp>
      <p:sp>
        <p:nvSpPr>
          <p:cNvPr id="15" name="Google Shape;247;p38"/>
          <p:cNvSpPr/>
          <p:nvPr/>
        </p:nvSpPr>
        <p:spPr>
          <a:xfrm>
            <a:off x="954112" y="3867894"/>
            <a:ext cx="790575" cy="34289"/>
          </a:xfrm>
          <a:prstGeom prst="rect">
            <a:avLst/>
          </a:prstGeom>
          <a:solidFill>
            <a:srgbClr val="93895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50"/>
              <a:buFont typeface="Arial"/>
              <a:buNone/>
              <a:tabLst/>
              <a:defRPr/>
            </a:pPr>
            <a:endParaRPr kumimoji="0" sz="135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6" name="Rectangle: Rounded Corners 7"/>
          <p:cNvSpPr/>
          <p:nvPr/>
        </p:nvSpPr>
        <p:spPr>
          <a:xfrm flipH="1">
            <a:off x="691077" y="1235379"/>
            <a:ext cx="8342377" cy="400267"/>
          </a:xfrm>
          <a:prstGeom prst="roundRect">
            <a:avLst>
              <a:gd name="adj" fmla="val 50000"/>
            </a:avLst>
          </a:prstGeom>
          <a:solidFill>
            <a:srgbClr val="8E743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457189">
              <a:defRPr/>
            </a:pPr>
            <a:r>
              <a:rPr lang="ru-RU" sz="1400" dirty="0">
                <a:solidFill>
                  <a:prstClr val="white"/>
                </a:solidFill>
                <a:latin typeface="Calibri" panose="020F0502020204030204"/>
              </a:rPr>
              <a:t>Письмо Министерства образования и науки Республики Татарстан от 07.11.2022 № 15235/22</a:t>
            </a:r>
            <a:endParaRPr kumimoji="0" lang="id-ID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54113" y="1731925"/>
            <a:ext cx="590388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u="sng" dirty="0">
                <a:solidFill>
                  <a:srgbClr val="4A452A"/>
                </a:solidFill>
                <a:cs typeface="Times New Roman"/>
              </a:rPr>
              <a:t>Категория получателей:</a:t>
            </a:r>
            <a:r>
              <a:rPr lang="ru-RU" dirty="0">
                <a:solidFill>
                  <a:srgbClr val="4A452A"/>
                </a:solidFill>
                <a:cs typeface="Times New Roman"/>
              </a:rPr>
              <a:t>  дети участников СВО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54112" y="2338375"/>
            <a:ext cx="7794351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u="sng" dirty="0">
                <a:solidFill>
                  <a:srgbClr val="4A452A"/>
                </a:solidFill>
                <a:cs typeface="Times New Roman"/>
              </a:rPr>
              <a:t>Перечень требуемых документов: </a:t>
            </a:r>
          </a:p>
          <a:p>
            <a:endParaRPr lang="ru-RU" sz="1400" dirty="0" smtClean="0">
              <a:solidFill>
                <a:srgbClr val="4A452A"/>
              </a:solidFill>
              <a:cs typeface="Times New Roman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rgbClr val="4A452A"/>
                </a:solidFill>
                <a:cs typeface="Times New Roman"/>
              </a:rPr>
              <a:t>документ</a:t>
            </a:r>
            <a:r>
              <a:rPr lang="ru-RU" sz="1400" dirty="0">
                <a:solidFill>
                  <a:srgbClr val="4A452A"/>
                </a:solidFill>
                <a:cs typeface="Times New Roman"/>
              </a:rPr>
              <a:t>, удостоверяющий личность заявителя;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4A452A"/>
                </a:solidFill>
                <a:cs typeface="Times New Roman"/>
              </a:rPr>
              <a:t>документ, подтверждающий статус участника </a:t>
            </a:r>
            <a:r>
              <a:rPr lang="ru-RU" sz="1400" dirty="0" smtClean="0">
                <a:solidFill>
                  <a:srgbClr val="4A452A"/>
                </a:solidFill>
                <a:cs typeface="Times New Roman"/>
              </a:rPr>
              <a:t>СВО;</a:t>
            </a:r>
            <a:endParaRPr lang="ru-RU" sz="1400" dirty="0">
              <a:solidFill>
                <a:srgbClr val="4A452A"/>
              </a:solidFill>
              <a:cs typeface="Times New Roman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4A452A"/>
                </a:solidFill>
                <a:cs typeface="Times New Roman"/>
              </a:rPr>
              <a:t>заполненное заявление установленного образца (оформляется на месте).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954112" y="3946270"/>
            <a:ext cx="772234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i="1" u="sng" dirty="0">
                <a:solidFill>
                  <a:srgbClr val="4A452A"/>
                </a:solidFill>
                <a:cs typeface="Times New Roman"/>
              </a:rPr>
              <a:t>Способы подачи заявлений: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i="1" dirty="0" smtClean="0">
                <a:solidFill>
                  <a:srgbClr val="4A452A"/>
                </a:solidFill>
                <a:cs typeface="Times New Roman"/>
              </a:rPr>
              <a:t>в </a:t>
            </a:r>
            <a:r>
              <a:rPr lang="ru-RU" sz="1400" i="1" dirty="0">
                <a:solidFill>
                  <a:srgbClr val="4A452A"/>
                </a:solidFill>
                <a:cs typeface="Times New Roman"/>
              </a:rPr>
              <a:t>общеобразовательную </a:t>
            </a:r>
            <a:r>
              <a:rPr lang="ru-RU" sz="1400" i="1" dirty="0" smtClean="0">
                <a:solidFill>
                  <a:srgbClr val="4A452A"/>
                </a:solidFill>
                <a:cs typeface="Times New Roman"/>
              </a:rPr>
              <a:t>организацию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i="1" dirty="0">
                <a:solidFill>
                  <a:srgbClr val="4A452A"/>
                </a:solidFill>
                <a:cs typeface="Times New Roman"/>
              </a:rPr>
              <a:t>п</a:t>
            </a:r>
            <a:r>
              <a:rPr lang="ru-RU" sz="1400" i="1" dirty="0" smtClean="0">
                <a:solidFill>
                  <a:srgbClr val="4A452A"/>
                </a:solidFill>
                <a:cs typeface="Times New Roman"/>
              </a:rPr>
              <a:t>осредством ЕПГУ </a:t>
            </a:r>
            <a:r>
              <a:rPr lang="en-US" sz="1400" i="1" u="sng" dirty="0">
                <a:hlinkClick r:id="rId2"/>
              </a:rPr>
              <a:t>https://gosuslugi.ru/679256/1/form</a:t>
            </a:r>
            <a:endParaRPr lang="ru-RU" sz="1400" i="1" dirty="0">
              <a:solidFill>
                <a:srgbClr val="4A452A"/>
              </a:solidFill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4739121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246;p38"/>
          <p:cNvSpPr txBox="1"/>
          <p:nvPr/>
        </p:nvSpPr>
        <p:spPr>
          <a:xfrm>
            <a:off x="726509" y="123478"/>
            <a:ext cx="8417491" cy="7847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ru-RU" sz="1500" b="1" dirty="0">
                <a:solidFill>
                  <a:srgbClr val="4A452A"/>
                </a:solidFill>
                <a:cs typeface="Times New Roman" panose="02020603050405020304" pitchFamily="18" charset="0"/>
              </a:rPr>
              <a:t>ПРЕДОСТАВЛЕНИЕ ДЕТЯМ БЕСПЛАТНОГО ПОСЕЩЕНИЯ ЗАНЯТИЙ (КРУЖКИ, СЕКЦИИ И ИНЫЕ ПОДОБНЫЕ ЗАНЯТИЯ) ПО ДОПОЛНИТЕЛЬНЫМ ОБЩЕОБРАЗОВАТЕЛЬНЫМ ПРОГРАММАМ В МУНИЦИПАЛЬНЫХ (ГОСУДАРСТВЕННЫХ) ОРГАНИЗАЦИЯХ</a:t>
            </a:r>
          </a:p>
        </p:txBody>
      </p:sp>
      <p:sp>
        <p:nvSpPr>
          <p:cNvPr id="15" name="Google Shape;247;p38"/>
          <p:cNvSpPr/>
          <p:nvPr/>
        </p:nvSpPr>
        <p:spPr>
          <a:xfrm>
            <a:off x="954112" y="3867894"/>
            <a:ext cx="790575" cy="34289"/>
          </a:xfrm>
          <a:prstGeom prst="rect">
            <a:avLst/>
          </a:prstGeom>
          <a:solidFill>
            <a:srgbClr val="93895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50"/>
              <a:buFont typeface="Arial"/>
              <a:buNone/>
              <a:tabLst/>
              <a:defRPr/>
            </a:pPr>
            <a:endParaRPr kumimoji="0" sz="135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6" name="Rectangle: Rounded Corners 7"/>
          <p:cNvSpPr/>
          <p:nvPr/>
        </p:nvSpPr>
        <p:spPr>
          <a:xfrm flipH="1">
            <a:off x="691077" y="1235379"/>
            <a:ext cx="8342377" cy="400267"/>
          </a:xfrm>
          <a:prstGeom prst="roundRect">
            <a:avLst>
              <a:gd name="adj" fmla="val 50000"/>
            </a:avLst>
          </a:prstGeom>
          <a:solidFill>
            <a:srgbClr val="8E743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457189">
              <a:defRPr/>
            </a:pPr>
            <a:r>
              <a:rPr lang="ru-RU" sz="1400" dirty="0">
                <a:solidFill>
                  <a:prstClr val="white"/>
                </a:solidFill>
                <a:latin typeface="Calibri" panose="020F0502020204030204"/>
              </a:rPr>
              <a:t>Письмо Министерства образования и науки Республики Татарстан от 10.11.2022 № 15394/22</a:t>
            </a:r>
            <a:endParaRPr lang="id-ID" sz="14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54113" y="1731925"/>
            <a:ext cx="590388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u="sng" dirty="0">
                <a:solidFill>
                  <a:srgbClr val="4A452A"/>
                </a:solidFill>
                <a:cs typeface="Times New Roman"/>
              </a:rPr>
              <a:t>Категория получателей:</a:t>
            </a:r>
            <a:r>
              <a:rPr lang="ru-RU" dirty="0">
                <a:solidFill>
                  <a:srgbClr val="4A452A"/>
                </a:solidFill>
                <a:cs typeface="Times New Roman"/>
              </a:rPr>
              <a:t>  дети участников СВО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954112" y="2338375"/>
            <a:ext cx="7794351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u="sng" dirty="0">
                <a:solidFill>
                  <a:srgbClr val="4A452A"/>
                </a:solidFill>
                <a:cs typeface="Times New Roman"/>
              </a:rPr>
              <a:t>Перечень требуемых документов: </a:t>
            </a:r>
          </a:p>
          <a:p>
            <a:endParaRPr lang="ru-RU" sz="1400" dirty="0" smtClean="0">
              <a:solidFill>
                <a:srgbClr val="4A452A"/>
              </a:solidFill>
              <a:cs typeface="Times New Roman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smtClean="0">
                <a:solidFill>
                  <a:srgbClr val="4A452A"/>
                </a:solidFill>
                <a:cs typeface="Times New Roman"/>
              </a:rPr>
              <a:t>документ</a:t>
            </a:r>
            <a:r>
              <a:rPr lang="ru-RU" sz="1400" dirty="0">
                <a:solidFill>
                  <a:srgbClr val="4A452A"/>
                </a:solidFill>
                <a:cs typeface="Times New Roman"/>
              </a:rPr>
              <a:t>, удостоверяющий личность заявителя;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4A452A"/>
                </a:solidFill>
                <a:cs typeface="Times New Roman"/>
              </a:rPr>
              <a:t>документ, подтверждающий статус участника специальной военной операции;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>
                <a:solidFill>
                  <a:srgbClr val="4A452A"/>
                </a:solidFill>
                <a:cs typeface="Times New Roman"/>
              </a:rPr>
              <a:t>заполненное заявление установленного образца (оформляется на месте).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954112" y="3946270"/>
            <a:ext cx="655272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i="1" u="sng" dirty="0">
                <a:solidFill>
                  <a:srgbClr val="4A452A"/>
                </a:solidFill>
                <a:cs typeface="Times New Roman"/>
              </a:rPr>
              <a:t>Способы подачи заявлений: </a:t>
            </a:r>
          </a:p>
          <a:p>
            <a:pPr algn="just"/>
            <a:endParaRPr lang="ru-RU" i="1" u="sng" dirty="0">
              <a:solidFill>
                <a:srgbClr val="4A452A"/>
              </a:solidFill>
              <a:cs typeface="Times New Roman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i="1" dirty="0">
                <a:solidFill>
                  <a:srgbClr val="4A452A"/>
                </a:solidFill>
                <a:cs typeface="Times New Roman"/>
              </a:rPr>
              <a:t>в общеобразовательную организацию</a:t>
            </a:r>
          </a:p>
        </p:txBody>
      </p:sp>
    </p:spTree>
    <p:extLst>
      <p:ext uri="{BB962C8B-B14F-4D97-AF65-F5344CB8AC3E}">
        <p14:creationId xmlns:p14="http://schemas.microsoft.com/office/powerpoint/2010/main" val="344459155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246;p38"/>
          <p:cNvSpPr txBox="1"/>
          <p:nvPr/>
        </p:nvSpPr>
        <p:spPr>
          <a:xfrm>
            <a:off x="726509" y="193766"/>
            <a:ext cx="8237979" cy="5539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ru-RU" sz="1500" b="1" dirty="0" smtClean="0">
                <a:solidFill>
                  <a:srgbClr val="4A452A"/>
                </a:solidFill>
                <a:cs typeface="Times New Roman" panose="02020603050405020304" pitchFamily="18" charset="0"/>
              </a:rPr>
              <a:t>ПРЕИМУЩЕСТВЕННОЕ ПРАВО НА ОБЕСПЕЧЕНИЕ ЖИЛЫМИ ПОМЕЩЕНИЯМИ ПЕРЕД ДРУГИМИ ЛИЦАМИ, ВКЛЮЧЕННЫМИ В СПИСОК </a:t>
            </a:r>
            <a:endParaRPr lang="ru-RU" sz="1500" b="1" dirty="0">
              <a:solidFill>
                <a:srgbClr val="4A452A"/>
              </a:solidFill>
              <a:latin typeface="Arial"/>
              <a:cs typeface="Times New Roman" panose="02020603050405020304" pitchFamily="18" charset="0"/>
            </a:endParaRPr>
          </a:p>
        </p:txBody>
      </p:sp>
      <p:sp>
        <p:nvSpPr>
          <p:cNvPr id="15" name="Google Shape;247;p38"/>
          <p:cNvSpPr/>
          <p:nvPr/>
        </p:nvSpPr>
        <p:spPr>
          <a:xfrm>
            <a:off x="954113" y="3996728"/>
            <a:ext cx="790575" cy="34289"/>
          </a:xfrm>
          <a:prstGeom prst="rect">
            <a:avLst/>
          </a:prstGeom>
          <a:solidFill>
            <a:srgbClr val="93895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50"/>
              <a:buFont typeface="Arial"/>
              <a:buNone/>
              <a:tabLst/>
              <a:defRPr/>
            </a:pPr>
            <a:endParaRPr kumimoji="0" sz="135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6" name="Rectangle: Rounded Corners 7"/>
          <p:cNvSpPr/>
          <p:nvPr/>
        </p:nvSpPr>
        <p:spPr>
          <a:xfrm flipH="1">
            <a:off x="704924" y="941060"/>
            <a:ext cx="8439075" cy="1073153"/>
          </a:xfrm>
          <a:prstGeom prst="roundRect">
            <a:avLst>
              <a:gd name="adj" fmla="val 50000"/>
            </a:avLst>
          </a:prstGeom>
          <a:solidFill>
            <a:srgbClr val="8E743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457189">
              <a:defRPr/>
            </a:pPr>
            <a:r>
              <a:rPr lang="ru-RU" sz="1400" dirty="0">
                <a:solidFill>
                  <a:prstClr val="white"/>
                </a:solidFill>
                <a:latin typeface="Calibri" panose="020F0502020204030204"/>
              </a:rPr>
              <a:t>Федеральный закон от 21.12.1996 № 159-ФЗ (ред. от 15.12.2025) «О дополнительных гарантиях по социальной поддержке детей-сирот и детей, оставшихся без попечения родителей», </a:t>
            </a:r>
            <a:endParaRPr lang="ru-RU" sz="1400" dirty="0" smtClean="0">
              <a:solidFill>
                <a:prstClr val="white"/>
              </a:solidFill>
              <a:latin typeface="Calibri" panose="020F0502020204030204"/>
            </a:endParaRPr>
          </a:p>
          <a:p>
            <a:pPr lvl="0" algn="ctr" defTabSz="457189">
              <a:defRPr/>
            </a:pPr>
            <a:r>
              <a:rPr lang="ru-RU" sz="1400" dirty="0" smtClean="0">
                <a:solidFill>
                  <a:prstClr val="white"/>
                </a:solidFill>
                <a:latin typeface="Calibri" panose="020F0502020204030204"/>
              </a:rPr>
              <a:t>Закон </a:t>
            </a:r>
            <a:r>
              <a:rPr lang="ru-RU" sz="1400" dirty="0">
                <a:solidFill>
                  <a:prstClr val="white"/>
                </a:solidFill>
                <a:latin typeface="Calibri" panose="020F0502020204030204"/>
              </a:rPr>
              <a:t>Республики Татарстан от 12.01.2013 № 8-ЗРТ (в ред. с изменениями, внесёнными Законом Республики Татарстан от 21.07.2023 № 72-ЗРТ; ст. 1, часть 2</a:t>
            </a:r>
            <a:endParaRPr kumimoji="0" lang="id-ID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18" name="Google Shape;227;p39"/>
          <p:cNvSpPr txBox="1">
            <a:spLocks noGrp="1"/>
          </p:cNvSpPr>
          <p:nvPr>
            <p:ph type="sldNum" idx="4294967295"/>
          </p:nvPr>
        </p:nvSpPr>
        <p:spPr>
          <a:xfrm>
            <a:off x="7010400" y="4869600"/>
            <a:ext cx="2133600" cy="273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888888"/>
              </a:buClr>
              <a:buSzPts val="1200"/>
              <a:buFont typeface="Arial"/>
              <a:buNone/>
              <a:tabLst/>
              <a:defRPr/>
            </a:pPr>
            <a:r>
              <a:rPr kumimoji="0" lang="ru" sz="1200" b="0" i="0" u="none" strike="noStrike" kern="0" cap="none" spc="0" normalizeH="0" baseline="0" noProof="0" dirty="0">
                <a:ln>
                  <a:noFill/>
                </a:ln>
                <a:solidFill>
                  <a:srgbClr val="888888"/>
                </a:solidFill>
                <a:effectLst/>
                <a:uLnTx/>
                <a:uFillTx/>
                <a:latin typeface="Arial"/>
                <a:ea typeface="+mn-ea"/>
                <a:cs typeface="Arial"/>
                <a:sym typeface="Arial"/>
              </a:rPr>
              <a:t>2</a:t>
            </a:r>
            <a:endParaRPr kumimoji="0" sz="1200" b="0" i="0" u="none" strike="noStrike" kern="0" cap="none" spc="0" normalizeH="0" baseline="0" noProof="0" dirty="0">
              <a:ln>
                <a:noFill/>
              </a:ln>
              <a:solidFill>
                <a:srgbClr val="888888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54113" y="2233363"/>
            <a:ext cx="801037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u="sng" dirty="0">
                <a:solidFill>
                  <a:srgbClr val="4A452A"/>
                </a:solidFill>
                <a:cs typeface="Times New Roman"/>
              </a:rPr>
              <a:t>Категория получателей:</a:t>
            </a:r>
            <a:r>
              <a:rPr lang="ru-RU" dirty="0">
                <a:solidFill>
                  <a:srgbClr val="4A452A"/>
                </a:solidFill>
                <a:cs typeface="Times New Roman"/>
              </a:rPr>
              <a:t>  </a:t>
            </a:r>
            <a:r>
              <a:rPr lang="ru-RU" dirty="0" smtClean="0">
                <a:solidFill>
                  <a:srgbClr val="4A452A"/>
                </a:solidFill>
                <a:cs typeface="Times New Roman"/>
              </a:rPr>
              <a:t>лица из числа детей-сирот и детей оставшихся без попечения родителей, принимавших участие в СВО</a:t>
            </a:r>
            <a:endParaRPr lang="ru-RU" dirty="0">
              <a:solidFill>
                <a:srgbClr val="4A452A"/>
              </a:solidFill>
              <a:cs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008066" y="2934967"/>
            <a:ext cx="783279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400" u="sng" dirty="0">
                <a:solidFill>
                  <a:srgbClr val="4A452A"/>
                </a:solidFill>
                <a:cs typeface="Times New Roman"/>
              </a:rPr>
              <a:t>Перечень требуемых документов: </a:t>
            </a:r>
            <a:endParaRPr lang="ru-RU" sz="1400" u="sng" dirty="0" smtClean="0">
              <a:solidFill>
                <a:srgbClr val="4A452A"/>
              </a:solidFill>
              <a:cs typeface="Times New Roman"/>
            </a:endParaRPr>
          </a:p>
          <a:p>
            <a:endParaRPr lang="ru-RU" sz="1400" u="sng" dirty="0">
              <a:solidFill>
                <a:srgbClr val="4A452A"/>
              </a:solidFill>
              <a:cs typeface="Times New Roman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dirty="0" smtClean="0">
                <a:cs typeface="Times New Roman"/>
              </a:rPr>
              <a:t>документ</a:t>
            </a:r>
            <a:r>
              <a:rPr lang="ru-RU" sz="1400" dirty="0">
                <a:cs typeface="Times New Roman"/>
              </a:rPr>
              <a:t>, подтверждающий статус участника </a:t>
            </a:r>
            <a:r>
              <a:rPr lang="ru-RU" sz="1400" dirty="0" smtClean="0">
                <a:cs typeface="Times New Roman"/>
              </a:rPr>
              <a:t>СВО</a:t>
            </a:r>
            <a:endParaRPr lang="ru-RU" sz="1400" dirty="0">
              <a:cs typeface="Times New Roman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54113" y="4042551"/>
            <a:ext cx="784887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i="1" u="sng" dirty="0">
                <a:solidFill>
                  <a:srgbClr val="4A452A"/>
                </a:solidFill>
                <a:cs typeface="Times New Roman"/>
              </a:rPr>
              <a:t>Способы подачи заявлений: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i="1" dirty="0">
                <a:solidFill>
                  <a:srgbClr val="4A452A"/>
                </a:solidFill>
                <a:cs typeface="Times New Roman"/>
              </a:rPr>
              <a:t>в </a:t>
            </a:r>
            <a:r>
              <a:rPr lang="ru-RU" sz="1600" i="1" dirty="0" smtClean="0">
                <a:solidFill>
                  <a:srgbClr val="4A452A"/>
                </a:solidFill>
                <a:cs typeface="Times New Roman"/>
              </a:rPr>
              <a:t>Министерство образования и науки РТ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i="1" dirty="0" smtClean="0">
                <a:solidFill>
                  <a:srgbClr val="4A452A"/>
                </a:solidFill>
                <a:cs typeface="Times New Roman"/>
              </a:rPr>
              <a:t>в отдел опеки и </a:t>
            </a:r>
            <a:r>
              <a:rPr lang="ru-RU" sz="1600" i="1" dirty="0" smtClean="0">
                <a:solidFill>
                  <a:srgbClr val="4A452A"/>
                </a:solidFill>
                <a:cs typeface="Times New Roman"/>
              </a:rPr>
              <a:t>попечительства МО РТ</a:t>
            </a:r>
            <a:endParaRPr lang="ru-RU" sz="1600" i="1" dirty="0">
              <a:solidFill>
                <a:srgbClr val="4A452A"/>
              </a:solidFill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48265989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p37"/>
          <p:cNvSpPr/>
          <p:nvPr/>
        </p:nvSpPr>
        <p:spPr>
          <a:xfrm>
            <a:off x="539552" y="4011910"/>
            <a:ext cx="8604448" cy="1008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700" b="0" i="0" u="none" strike="noStrike" kern="0" cap="none" spc="0" normalizeH="0" baseline="0" noProof="0" dirty="0">
              <a:ln>
                <a:noFill/>
              </a:ln>
              <a:solidFill>
                <a:srgbClr val="0033CC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5" name="Google Shape;239;p37"/>
          <p:cNvSpPr/>
          <p:nvPr/>
        </p:nvSpPr>
        <p:spPr>
          <a:xfrm>
            <a:off x="539552" y="4164310"/>
            <a:ext cx="8604448" cy="10081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700" b="0" i="0" u="none" strike="noStrike" kern="0" cap="none" spc="0" normalizeH="0" baseline="0" noProof="0" dirty="0">
              <a:ln>
                <a:noFill/>
              </a:ln>
              <a:solidFill>
                <a:srgbClr val="0033CC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7" name="Прямоугольник 2"/>
          <p:cNvSpPr>
            <a:spLocks noChangeArrowheads="1"/>
          </p:cNvSpPr>
          <p:nvPr/>
        </p:nvSpPr>
        <p:spPr bwMode="auto">
          <a:xfrm>
            <a:off x="539750" y="1779588"/>
            <a:ext cx="8604250" cy="1754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684213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68421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/>
            <a:r>
              <a:rPr lang="ru-RU" altLang="ru-RU" sz="3600" b="1" dirty="0">
                <a:solidFill>
                  <a:srgbClr val="BB9C58"/>
                </a:solidFill>
              </a:rPr>
              <a:t>Благодарю за внимание!</a:t>
            </a:r>
          </a:p>
          <a:p>
            <a:pPr algn="ctr" eaLnBrk="1" hangingPunct="1"/>
            <a:endParaRPr lang="ru-RU" altLang="ru-RU" sz="3600" b="1" dirty="0">
              <a:solidFill>
                <a:srgbClr val="BB9C58"/>
              </a:solidFill>
            </a:endParaRPr>
          </a:p>
          <a:p>
            <a:pPr algn="ctr" eaLnBrk="1" hangingPunct="1"/>
            <a:r>
              <a:rPr lang="ru-RU" altLang="ru-RU" sz="3600" b="1" dirty="0">
                <a:solidFill>
                  <a:srgbClr val="BB9C58"/>
                </a:solidFill>
              </a:rPr>
              <a:t>Игътибарыгыз өчен рәхмәт!</a:t>
            </a: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07644" y="161925"/>
            <a:ext cx="485992" cy="597493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53151" y="-38741"/>
            <a:ext cx="954493" cy="8961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2203054"/>
      </p:ext>
    </p:extLst>
  </p:cSld>
  <p:clrMapOvr>
    <a:masterClrMapping/>
  </p:clrMapOvr>
  <p:transition spd="slow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" name="Google Shape;246;p38"/>
          <p:cNvSpPr txBox="1"/>
          <p:nvPr/>
        </p:nvSpPr>
        <p:spPr bwMode="auto">
          <a:xfrm>
            <a:off x="726509" y="123477"/>
            <a:ext cx="8278472" cy="7847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defRPr/>
            </a:pPr>
            <a:r>
              <a:rPr lang="ru-RU" sz="1500" b="1" dirty="0">
                <a:solidFill>
                  <a:srgbClr val="4A452A"/>
                </a:solidFill>
                <a:latin typeface="Arial"/>
                <a:cs typeface="Times New Roman"/>
              </a:rPr>
              <a:t>ОТДЕЛЬНАЯ КВОТА В РАЗМЕРЕ НЕ МЕНЕЕ 10% ОТ ОБЪЕМА КЦП </a:t>
            </a:r>
            <a:endParaRPr sz="1500" dirty="0"/>
          </a:p>
          <a:p>
            <a:pPr algn="ctr">
              <a:defRPr/>
            </a:pPr>
            <a:r>
              <a:rPr lang="ru-RU" sz="1500" b="1" dirty="0">
                <a:solidFill>
                  <a:srgbClr val="4A452A"/>
                </a:solidFill>
                <a:latin typeface="Arial"/>
                <a:cs typeface="Times New Roman"/>
              </a:rPr>
              <a:t>ПО ПРОГРАММАМ БАКАЛАВРИАТА И СПЕЦИАЛИТЕТА ЗА СЧЕТ СРЕДСТВ ФЕДЕРАЛЬНОГО БЮДЖЕТА, БЮДЖЕТА РЕСПУБЛИКИ ТАТАРСТАН </a:t>
            </a:r>
          </a:p>
        </p:txBody>
      </p:sp>
      <p:sp>
        <p:nvSpPr>
          <p:cNvPr id="15" name="Google Shape;247;p38"/>
          <p:cNvSpPr/>
          <p:nvPr/>
        </p:nvSpPr>
        <p:spPr bwMode="auto">
          <a:xfrm>
            <a:off x="1043607" y="4202430"/>
            <a:ext cx="790575" cy="34289"/>
          </a:xfrm>
          <a:prstGeom prst="rect">
            <a:avLst/>
          </a:prstGeom>
          <a:solidFill>
            <a:srgbClr val="93895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50"/>
              <a:buFont typeface="Arial"/>
              <a:buNone/>
              <a:defRPr/>
            </a:pPr>
            <a:endParaRPr sz="1350" b="0" i="0" u="none" strike="noStrike" cap="none" spc="0">
              <a:ln>
                <a:noFill/>
              </a:ln>
              <a:solidFill>
                <a:srgbClr val="FFFFFF"/>
              </a:solidFill>
              <a:latin typeface="Montserrat"/>
              <a:ea typeface="Montserrat"/>
              <a:cs typeface="Montserrat"/>
            </a:endParaRPr>
          </a:p>
        </p:txBody>
      </p:sp>
      <p:sp>
        <p:nvSpPr>
          <p:cNvPr id="16" name="Rectangle: Rounded Corners 7"/>
          <p:cNvSpPr/>
          <p:nvPr/>
        </p:nvSpPr>
        <p:spPr bwMode="auto">
          <a:xfrm flipH="1">
            <a:off x="704925" y="941061"/>
            <a:ext cx="8300055" cy="739411"/>
          </a:xfrm>
          <a:prstGeom prst="roundRect">
            <a:avLst>
              <a:gd name="adj" fmla="val 50000"/>
            </a:avLst>
          </a:prstGeom>
          <a:solidFill>
            <a:srgbClr val="8E743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457189">
              <a:defRPr/>
            </a:pPr>
            <a:r>
              <a:rPr lang="ru-RU" sz="1400" dirty="0">
                <a:solidFill>
                  <a:prstClr val="white"/>
                </a:solidFill>
                <a:latin typeface="Calibri"/>
              </a:rPr>
              <a:t>Указ Президента Российской Федерации от 09.05.2022 № 268 </a:t>
            </a:r>
            <a:r>
              <a:rPr lang="ru-RU" sz="1400" dirty="0" smtClean="0">
                <a:solidFill>
                  <a:prstClr val="white"/>
                </a:solidFill>
                <a:latin typeface="Calibri"/>
              </a:rPr>
              <a:t>«</a:t>
            </a:r>
            <a:r>
              <a:rPr lang="ru-RU" sz="1400" dirty="0">
                <a:solidFill>
                  <a:prstClr val="white"/>
                </a:solidFill>
                <a:latin typeface="Calibri"/>
              </a:rPr>
              <a:t>О дополнительных мерах поддержки семей военнослужащих и сотрудников некоторых федеральных государственных органов»; </a:t>
            </a:r>
          </a:p>
          <a:p>
            <a:pPr lvl="0" algn="ctr" defTabSz="457189">
              <a:defRPr/>
            </a:pPr>
            <a:r>
              <a:rPr lang="ru-RU" sz="1400" dirty="0">
                <a:solidFill>
                  <a:prstClr val="white"/>
                </a:solidFill>
                <a:latin typeface="Calibri"/>
              </a:rPr>
              <a:t>приказ </a:t>
            </a:r>
            <a:r>
              <a:rPr lang="ru-RU" sz="1400" dirty="0" err="1">
                <a:solidFill>
                  <a:prstClr val="white"/>
                </a:solidFill>
                <a:latin typeface="Calibri"/>
              </a:rPr>
              <a:t>Минобрнауки</a:t>
            </a:r>
            <a:r>
              <a:rPr lang="ru-RU" sz="1400" dirty="0">
                <a:solidFill>
                  <a:prstClr val="white"/>
                </a:solidFill>
                <a:latin typeface="Calibri"/>
              </a:rPr>
              <a:t> РФ от 27 ноября 2024 года № 821 (п.7)</a:t>
            </a:r>
            <a:endParaRPr lang="id-ID" sz="1400" b="0" i="0" u="none" strike="noStrike" cap="none" spc="0" dirty="0">
              <a:ln>
                <a:noFill/>
              </a:ln>
              <a:solidFill>
                <a:prstClr val="white"/>
              </a:solidFill>
              <a:latin typeface="Calibri"/>
            </a:endParaRPr>
          </a:p>
        </p:txBody>
      </p:sp>
      <p:sp>
        <p:nvSpPr>
          <p:cNvPr id="3" name="Прямоугольник 2"/>
          <p:cNvSpPr/>
          <p:nvPr/>
        </p:nvSpPr>
        <p:spPr bwMode="auto">
          <a:xfrm>
            <a:off x="726508" y="4211556"/>
            <a:ext cx="818755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400" i="1" u="sng" dirty="0">
                <a:solidFill>
                  <a:srgbClr val="4A452A"/>
                </a:solidFill>
                <a:cs typeface="Times New Roman"/>
              </a:rPr>
              <a:t>Способы подачи заявлений: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ru-RU" sz="1400" i="1" dirty="0">
                <a:solidFill>
                  <a:srgbClr val="4A452A"/>
                </a:solidFill>
                <a:cs typeface="Times New Roman"/>
              </a:rPr>
              <a:t>посредством ЕПГУ </a:t>
            </a:r>
            <a:r>
              <a:rPr lang="en-US" sz="1400" i="1" dirty="0">
                <a:solidFill>
                  <a:srgbClr val="4A452A"/>
                </a:solidFill>
                <a:cs typeface="Times New Roman"/>
                <a:hlinkClick r:id="rId2" tooltip="https://www.gosuslugi.ru/help/faq/university/175330"/>
              </a:rPr>
              <a:t>https://www.gosuslugi.ru/help/faq/university/175330</a:t>
            </a:r>
            <a:r>
              <a:rPr lang="ru-RU" sz="1400" i="1" dirty="0">
                <a:solidFill>
                  <a:srgbClr val="4A452A"/>
                </a:solidFill>
                <a:cs typeface="Times New Roman"/>
              </a:rPr>
              <a:t> </a:t>
            </a:r>
            <a:r>
              <a:rPr lang="en-US" sz="1400" i="1" dirty="0">
                <a:solidFill>
                  <a:srgbClr val="4A452A"/>
                </a:solidFill>
                <a:cs typeface="Times New Roman"/>
              </a:rPr>
              <a:t> </a:t>
            </a:r>
            <a:endParaRPr lang="ru-RU" sz="1400" i="1" dirty="0">
              <a:solidFill>
                <a:srgbClr val="4A452A"/>
              </a:solidFill>
              <a:cs typeface="Times New Roman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ru-RU" sz="1400" i="1" dirty="0">
                <a:solidFill>
                  <a:srgbClr val="4A452A"/>
                </a:solidFill>
                <a:cs typeface="Times New Roman"/>
              </a:rPr>
              <a:t>в МФЦ в формате </a:t>
            </a:r>
            <a:r>
              <a:rPr lang="ru-RU" sz="1400" i="1" dirty="0" smtClean="0">
                <a:solidFill>
                  <a:srgbClr val="4A452A"/>
                </a:solidFill>
                <a:cs typeface="Times New Roman"/>
              </a:rPr>
              <a:t>СПС</a:t>
            </a:r>
            <a:endParaRPr lang="ru-RU" sz="1400" i="1" dirty="0">
              <a:solidFill>
                <a:srgbClr val="4A452A"/>
              </a:solidFill>
              <a:cs typeface="Times New Roman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ru-RU" sz="1400" i="1" dirty="0">
                <a:solidFill>
                  <a:srgbClr val="4A452A"/>
                </a:solidFill>
                <a:cs typeface="Times New Roman"/>
              </a:rPr>
              <a:t>обращение в вуз</a:t>
            </a:r>
          </a:p>
        </p:txBody>
      </p:sp>
      <p:sp>
        <p:nvSpPr>
          <p:cNvPr id="2085190694" name=" 2085190693"/>
          <p:cNvSpPr/>
          <p:nvPr/>
        </p:nvSpPr>
        <p:spPr bwMode="auto">
          <a:xfrm>
            <a:off x="704925" y="2156054"/>
            <a:ext cx="8115544" cy="1936778"/>
          </a:xfr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ru-RU" sz="1500" u="sng" dirty="0">
                <a:solidFill>
                  <a:srgbClr val="4A452A"/>
                </a:solidFill>
                <a:cs typeface="Times New Roman"/>
              </a:rPr>
              <a:t>Перечень требуемых документов: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ru-RU" sz="1500" dirty="0" smtClean="0">
                <a:solidFill>
                  <a:srgbClr val="4A452A"/>
                </a:solidFill>
                <a:cs typeface="Times New Roman"/>
              </a:rPr>
              <a:t>заявление </a:t>
            </a:r>
            <a:r>
              <a:rPr lang="ru-RU" sz="1500" dirty="0">
                <a:solidFill>
                  <a:srgbClr val="4A452A"/>
                </a:solidFill>
                <a:cs typeface="Times New Roman"/>
              </a:rPr>
              <a:t>о приеме в образовательную </a:t>
            </a:r>
            <a:r>
              <a:rPr lang="ru-RU" sz="1500" dirty="0" smtClean="0">
                <a:solidFill>
                  <a:srgbClr val="4A452A"/>
                </a:solidFill>
                <a:cs typeface="Times New Roman"/>
              </a:rPr>
              <a:t>организацию; </a:t>
            </a:r>
            <a:endParaRPr lang="ru-RU" sz="1500" dirty="0">
              <a:solidFill>
                <a:srgbClr val="4A452A"/>
              </a:solidFill>
              <a:cs typeface="Times New Roman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ru-RU" sz="1500" dirty="0">
                <a:solidFill>
                  <a:srgbClr val="4A452A"/>
                </a:solidFill>
                <a:cs typeface="Times New Roman"/>
              </a:rPr>
              <a:t>документ, удостоверяющий личность, </a:t>
            </a:r>
            <a:r>
              <a:rPr lang="ru-RU" sz="1500" dirty="0" smtClean="0">
                <a:solidFill>
                  <a:srgbClr val="4A452A"/>
                </a:solidFill>
                <a:cs typeface="Times New Roman"/>
              </a:rPr>
              <a:t>гражданство; </a:t>
            </a:r>
            <a:endParaRPr lang="ru-RU" sz="1500" dirty="0">
              <a:solidFill>
                <a:srgbClr val="4A452A"/>
              </a:solidFill>
              <a:cs typeface="Times New Roman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ru-RU" sz="1500" dirty="0">
                <a:solidFill>
                  <a:srgbClr val="4A452A"/>
                </a:solidFill>
                <a:cs typeface="Times New Roman"/>
              </a:rPr>
              <a:t>документ об образовании (копия</a:t>
            </a:r>
            <a:r>
              <a:rPr lang="ru-RU" sz="1500" dirty="0" smtClean="0">
                <a:solidFill>
                  <a:srgbClr val="4A452A"/>
                </a:solidFill>
                <a:cs typeface="Times New Roman"/>
              </a:rPr>
              <a:t>); </a:t>
            </a:r>
            <a:endParaRPr lang="ru-RU" sz="1500" dirty="0">
              <a:solidFill>
                <a:srgbClr val="4A452A"/>
              </a:solidFill>
              <a:cs typeface="Times New Roman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ru-RU" sz="1500" dirty="0">
                <a:solidFill>
                  <a:srgbClr val="4A452A"/>
                </a:solidFill>
                <a:cs typeface="Times New Roman"/>
              </a:rPr>
              <a:t>документ, подтверждающий, что поступающий относится к лицам, которым предоставляется соответствующее особое право (копия/скан</a:t>
            </a:r>
            <a:r>
              <a:rPr lang="ru-RU" sz="1500" dirty="0" smtClean="0">
                <a:solidFill>
                  <a:srgbClr val="4A452A"/>
                </a:solidFill>
                <a:cs typeface="Times New Roman"/>
              </a:rPr>
              <a:t>);</a:t>
            </a:r>
            <a:endParaRPr lang="ru-RU" sz="1500" dirty="0">
              <a:solidFill>
                <a:srgbClr val="4A452A"/>
              </a:solidFill>
              <a:cs typeface="Times New Roman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ru-RU" sz="1500" dirty="0">
                <a:solidFill>
                  <a:srgbClr val="4A452A"/>
                </a:solidFill>
                <a:cs typeface="Times New Roman"/>
              </a:rPr>
              <a:t>фотография </a:t>
            </a:r>
            <a:r>
              <a:rPr lang="ru-RU" sz="1500" dirty="0" smtClean="0">
                <a:solidFill>
                  <a:srgbClr val="4A452A"/>
                </a:solidFill>
                <a:cs typeface="Times New Roman"/>
              </a:rPr>
              <a:t>поступающего</a:t>
            </a:r>
            <a:r>
              <a:rPr lang="ru-RU" sz="1500" dirty="0">
                <a:solidFill>
                  <a:srgbClr val="4A452A"/>
                </a:solidFill>
                <a:cs typeface="Times New Roman"/>
              </a:rPr>
              <a:t>;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ru-RU" sz="1500" dirty="0">
                <a:solidFill>
                  <a:srgbClr val="4A452A"/>
                </a:solidFill>
                <a:cs typeface="Times New Roman"/>
              </a:rPr>
              <a:t>заявление о согласии на обработку персональных данных</a:t>
            </a:r>
            <a:endParaRPr sz="1500" dirty="0">
              <a:solidFill>
                <a:srgbClr val="4A452A"/>
              </a:solidFill>
              <a:cs typeface="Times New Roman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26508" y="1779662"/>
            <a:ext cx="8093963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500" u="sng" dirty="0">
                <a:solidFill>
                  <a:srgbClr val="4A452A"/>
                </a:solidFill>
                <a:cs typeface="Times New Roman"/>
              </a:rPr>
              <a:t>К</a:t>
            </a:r>
            <a:r>
              <a:rPr lang="ru-RU" sz="1500" u="sng" dirty="0" smtClean="0">
                <a:solidFill>
                  <a:srgbClr val="4A452A"/>
                </a:solidFill>
                <a:cs typeface="Times New Roman"/>
              </a:rPr>
              <a:t>атегория получателей:</a:t>
            </a:r>
            <a:r>
              <a:rPr lang="ru-RU" sz="1500" dirty="0" smtClean="0">
                <a:solidFill>
                  <a:srgbClr val="4A452A"/>
                </a:solidFill>
                <a:cs typeface="Times New Roman"/>
              </a:rPr>
              <a:t> </a:t>
            </a:r>
            <a:r>
              <a:rPr lang="ru-RU" sz="1500" dirty="0">
                <a:solidFill>
                  <a:srgbClr val="4A452A"/>
                </a:solidFill>
                <a:cs typeface="Times New Roman"/>
              </a:rPr>
              <a:t>участники </a:t>
            </a:r>
            <a:r>
              <a:rPr lang="ru-RU" sz="1500" dirty="0" smtClean="0">
                <a:solidFill>
                  <a:srgbClr val="4A452A"/>
                </a:solidFill>
                <a:cs typeface="Times New Roman"/>
              </a:rPr>
              <a:t>СВО, дети участников СВО</a:t>
            </a:r>
            <a:endParaRPr lang="ru-RU" sz="1500" dirty="0">
              <a:solidFill>
                <a:srgbClr val="4A452A"/>
              </a:solidFill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12033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:wipe/>
      </p:transition>
    </mc:Choice>
    <mc:Fallback xmlns="" xmlns:m="http://schemas.openxmlformats.org/officeDocument/2006/math" xmlns:w="http://schemas.openxmlformats.org/wordprocessingml/2006/main">
      <p:transition spd="med" advClick="1">
        <p:wipe dir="l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246;p38"/>
          <p:cNvSpPr txBox="1"/>
          <p:nvPr/>
        </p:nvSpPr>
        <p:spPr>
          <a:xfrm>
            <a:off x="726509" y="123478"/>
            <a:ext cx="7773181" cy="55395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ru-RU" sz="1500" b="1" dirty="0" smtClean="0">
                <a:solidFill>
                  <a:srgbClr val="4A452A"/>
                </a:solidFill>
                <a:cs typeface="Times New Roman" panose="02020603050405020304" pitchFamily="18" charset="0"/>
              </a:rPr>
              <a:t>ПОСТУПЛЕНИЕ В ПЕРВООЧЕРЕДНОМ ПОРЯДКЕ </a:t>
            </a:r>
          </a:p>
          <a:p>
            <a:pPr algn="ctr"/>
            <a:r>
              <a:rPr lang="ru-RU" sz="1500" b="1" dirty="0" smtClean="0">
                <a:solidFill>
                  <a:srgbClr val="4A452A"/>
                </a:solidFill>
                <a:cs typeface="Times New Roman" panose="02020603050405020304" pitchFamily="18" charset="0"/>
              </a:rPr>
              <a:t>В ПРОФЕССИОНАЛЬНЫЕ ОБРАЗОВАТЕЛЬНЫЕ ОРГАНИЗАЦИИ</a:t>
            </a:r>
            <a:endParaRPr lang="ru-RU" sz="1500" b="1" dirty="0">
              <a:solidFill>
                <a:srgbClr val="4A452A"/>
              </a:solidFill>
              <a:latin typeface="Arial"/>
              <a:cs typeface="Times New Roman" panose="02020603050405020304" pitchFamily="18" charset="0"/>
            </a:endParaRPr>
          </a:p>
        </p:txBody>
      </p:sp>
      <p:sp>
        <p:nvSpPr>
          <p:cNvPr id="15" name="Google Shape;247;p38"/>
          <p:cNvSpPr/>
          <p:nvPr/>
        </p:nvSpPr>
        <p:spPr>
          <a:xfrm>
            <a:off x="711700" y="3896951"/>
            <a:ext cx="790575" cy="34289"/>
          </a:xfrm>
          <a:prstGeom prst="rect">
            <a:avLst/>
          </a:prstGeom>
          <a:solidFill>
            <a:srgbClr val="93895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50"/>
              <a:buFont typeface="Arial"/>
              <a:buNone/>
              <a:tabLst/>
              <a:defRPr/>
            </a:pPr>
            <a:endParaRPr kumimoji="0" sz="135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6" name="Rectangle: Rounded Corners 7"/>
          <p:cNvSpPr/>
          <p:nvPr/>
        </p:nvSpPr>
        <p:spPr>
          <a:xfrm flipH="1">
            <a:off x="683568" y="771550"/>
            <a:ext cx="8208912" cy="676488"/>
          </a:xfrm>
          <a:prstGeom prst="roundRect">
            <a:avLst>
              <a:gd name="adj" fmla="val 50000"/>
            </a:avLst>
          </a:prstGeom>
          <a:solidFill>
            <a:srgbClr val="8E743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457189">
              <a:defRPr/>
            </a:pPr>
            <a:r>
              <a:rPr lang="ru-RU" sz="1400" dirty="0">
                <a:solidFill>
                  <a:prstClr val="white"/>
                </a:solidFill>
                <a:latin typeface="Calibri" panose="020F0502020204030204"/>
              </a:rPr>
              <a:t>Федеральный закон от 29.12.2012 № 273-ФЗ «Об образовании в Российской Федерации» </a:t>
            </a:r>
            <a:endParaRPr lang="ru-RU" sz="1400" dirty="0" smtClean="0">
              <a:solidFill>
                <a:prstClr val="white"/>
              </a:solidFill>
              <a:latin typeface="Calibri" panose="020F0502020204030204"/>
            </a:endParaRPr>
          </a:p>
          <a:p>
            <a:pPr lvl="0" algn="ctr" defTabSz="457189">
              <a:defRPr/>
            </a:pPr>
            <a:r>
              <a:rPr lang="ru-RU" sz="1400" dirty="0" smtClean="0">
                <a:solidFill>
                  <a:prstClr val="white"/>
                </a:solidFill>
                <a:latin typeface="Calibri" panose="020F0502020204030204"/>
              </a:rPr>
              <a:t>(</a:t>
            </a:r>
            <a:r>
              <a:rPr lang="ru-RU" sz="1400" dirty="0">
                <a:solidFill>
                  <a:prstClr val="white"/>
                </a:solidFill>
                <a:latin typeface="Calibri" panose="020F0502020204030204"/>
              </a:rPr>
              <a:t>статья 68); </a:t>
            </a:r>
            <a:endParaRPr lang="ru-RU" sz="1400" dirty="0" smtClean="0">
              <a:solidFill>
                <a:prstClr val="white"/>
              </a:solidFill>
              <a:latin typeface="Calibri" panose="020F0502020204030204"/>
            </a:endParaRPr>
          </a:p>
          <a:p>
            <a:pPr lvl="0" algn="ctr" defTabSz="457189">
              <a:defRPr/>
            </a:pPr>
            <a:r>
              <a:rPr lang="ru-RU" sz="1400" dirty="0" smtClean="0">
                <a:solidFill>
                  <a:prstClr val="white"/>
                </a:solidFill>
                <a:latin typeface="Calibri" panose="020F0502020204030204"/>
              </a:rPr>
              <a:t>Приказ </a:t>
            </a:r>
            <a:r>
              <a:rPr lang="ru-RU" sz="1400" dirty="0" err="1">
                <a:solidFill>
                  <a:prstClr val="white"/>
                </a:solidFill>
                <a:latin typeface="Calibri" panose="020F0502020204030204"/>
              </a:rPr>
              <a:t>Минпросвещения</a:t>
            </a:r>
            <a:r>
              <a:rPr lang="ru-RU" sz="1400" dirty="0">
                <a:solidFill>
                  <a:prstClr val="white"/>
                </a:solidFill>
                <a:latin typeface="Calibri" panose="020F0502020204030204"/>
              </a:rPr>
              <a:t> России от 02.09.2020 № 457</a:t>
            </a:r>
            <a:endParaRPr kumimoji="0" lang="id-ID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8" name="Прямоугольник 7"/>
          <p:cNvSpPr/>
          <p:nvPr/>
        </p:nvSpPr>
        <p:spPr bwMode="auto">
          <a:xfrm>
            <a:off x="597026" y="1578716"/>
            <a:ext cx="8093963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500" u="sng" dirty="0">
                <a:solidFill>
                  <a:srgbClr val="4A452A"/>
                </a:solidFill>
                <a:cs typeface="Times New Roman"/>
              </a:rPr>
              <a:t>К</a:t>
            </a:r>
            <a:r>
              <a:rPr lang="ru-RU" sz="1500" u="sng" dirty="0" smtClean="0">
                <a:solidFill>
                  <a:srgbClr val="4A452A"/>
                </a:solidFill>
                <a:cs typeface="Times New Roman"/>
              </a:rPr>
              <a:t>атегория получателей:</a:t>
            </a:r>
            <a:r>
              <a:rPr lang="ru-RU" sz="1500" dirty="0" smtClean="0">
                <a:solidFill>
                  <a:srgbClr val="4A452A"/>
                </a:solidFill>
                <a:cs typeface="Times New Roman"/>
              </a:rPr>
              <a:t> </a:t>
            </a:r>
            <a:r>
              <a:rPr lang="ru-RU" sz="1500" dirty="0">
                <a:solidFill>
                  <a:srgbClr val="4A452A"/>
                </a:solidFill>
                <a:cs typeface="Times New Roman"/>
              </a:rPr>
              <a:t>участники СВО и </a:t>
            </a:r>
            <a:r>
              <a:rPr lang="ru-RU" sz="1500" dirty="0">
                <a:solidFill>
                  <a:srgbClr val="4A452A"/>
                </a:solidFill>
                <a:cs typeface="Times New Roman"/>
              </a:rPr>
              <a:t>дети </a:t>
            </a:r>
            <a:r>
              <a:rPr lang="ru-RU" sz="1500" dirty="0" smtClean="0">
                <a:solidFill>
                  <a:srgbClr val="4A452A"/>
                </a:solidFill>
                <a:cs typeface="Times New Roman"/>
              </a:rPr>
              <a:t>участников </a:t>
            </a:r>
            <a:r>
              <a:rPr lang="ru-RU" sz="1500" dirty="0">
                <a:solidFill>
                  <a:srgbClr val="4A452A"/>
                </a:solidFill>
                <a:cs typeface="Times New Roman"/>
              </a:rPr>
              <a:t>СВО </a:t>
            </a:r>
            <a:endParaRPr lang="ru-RU" sz="1500" dirty="0">
              <a:solidFill>
                <a:srgbClr val="4A452A"/>
              </a:solidFill>
              <a:cs typeface="Times New Roman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26508" y="1875903"/>
            <a:ext cx="7877939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200" i="1" dirty="0">
                <a:solidFill>
                  <a:srgbClr val="4A452A"/>
                </a:solidFill>
                <a:cs typeface="Times New Roman"/>
              </a:rPr>
              <a:t>зачисляются в первоочередном порядке вне зависимости от результатов освоения указанными лицами образовательной программы основного общего или среднего общего образования, указанных в представленных документах об образовании и (или) документах об образовании и о квалификации, наличия договора о целевом обучении с </a:t>
            </a:r>
            <a:r>
              <a:rPr lang="ru-RU" sz="1200" i="1" dirty="0" smtClean="0">
                <a:solidFill>
                  <a:srgbClr val="4A452A"/>
                </a:solidFill>
                <a:cs typeface="Times New Roman"/>
              </a:rPr>
              <a:t>организациями</a:t>
            </a:r>
            <a:endParaRPr lang="ru-RU" sz="1200" u="sng" dirty="0">
              <a:solidFill>
                <a:srgbClr val="4A452A"/>
              </a:solidFill>
              <a:cs typeface="Times New Roman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597026" y="3992718"/>
            <a:ext cx="8209379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i="1" u="sng" dirty="0">
                <a:solidFill>
                  <a:srgbClr val="4A452A"/>
                </a:solidFill>
                <a:cs typeface="Times New Roman"/>
              </a:rPr>
              <a:t>Способы подачи заявлений: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ru-RU" sz="1400" i="1" dirty="0">
                <a:solidFill>
                  <a:srgbClr val="4A452A"/>
                </a:solidFill>
                <a:cs typeface="Times New Roman"/>
              </a:rPr>
              <a:t>посредством ЕПГУ </a:t>
            </a:r>
            <a:r>
              <a:rPr lang="en-US" sz="1400" i="1" dirty="0" smtClean="0">
                <a:solidFill>
                  <a:srgbClr val="4A452A"/>
                </a:solidFill>
                <a:cs typeface="Times New Roman"/>
              </a:rPr>
              <a:t> </a:t>
            </a:r>
            <a:r>
              <a:rPr lang="en-US" sz="1400" dirty="0">
                <a:hlinkClick r:id="rId2"/>
              </a:rPr>
              <a:t>https://</a:t>
            </a:r>
            <a:r>
              <a:rPr lang="en-US" sz="1400" dirty="0" smtClean="0">
                <a:hlinkClick r:id="rId2"/>
              </a:rPr>
              <a:t>www.gosuslugi.ru/10171/1/form</a:t>
            </a:r>
            <a:endParaRPr lang="ru-RU" sz="1400" dirty="0" smtClean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ru-RU" sz="1400" i="1" dirty="0" smtClean="0">
                <a:solidFill>
                  <a:srgbClr val="4A452A"/>
                </a:solidFill>
                <a:cs typeface="Times New Roman"/>
              </a:rPr>
              <a:t>в </a:t>
            </a:r>
            <a:r>
              <a:rPr lang="ru-RU" sz="1400" i="1" dirty="0" smtClean="0">
                <a:solidFill>
                  <a:srgbClr val="4A452A"/>
                </a:solidFill>
                <a:cs typeface="Times New Roman"/>
              </a:rPr>
              <a:t>МФЦ в формате </a:t>
            </a:r>
            <a:r>
              <a:rPr lang="ru-RU" sz="1400" i="1" dirty="0" smtClean="0">
                <a:solidFill>
                  <a:srgbClr val="4A452A"/>
                </a:solidFill>
                <a:cs typeface="Times New Roman"/>
              </a:rPr>
              <a:t>СПС</a:t>
            </a:r>
            <a:endParaRPr lang="ru-RU" sz="1400" dirty="0" smtClean="0"/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ru-RU" sz="1400" i="1" dirty="0" smtClean="0">
                <a:solidFill>
                  <a:srgbClr val="4A452A"/>
                </a:solidFill>
                <a:cs typeface="Times New Roman"/>
              </a:rPr>
              <a:t>заявление в ПОО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101738" y="2793756"/>
            <a:ext cx="4181196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70000">
              <a:defRPr/>
            </a:pPr>
            <a:r>
              <a:rPr lang="ru-RU" sz="1400" u="sng" dirty="0" smtClean="0">
                <a:solidFill>
                  <a:srgbClr val="4A452A"/>
                </a:solidFill>
                <a:cs typeface="Times New Roman"/>
              </a:rPr>
              <a:t>Перечень требуемых документов: </a:t>
            </a:r>
            <a:endParaRPr lang="ru-RU" sz="1400" u="sng" dirty="0">
              <a:solidFill>
                <a:srgbClr val="4A452A"/>
              </a:solidFill>
              <a:cs typeface="Times New Roman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726508" y="3112121"/>
            <a:ext cx="8065597" cy="7848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ru-RU" sz="1500" dirty="0">
                <a:solidFill>
                  <a:srgbClr val="4A452A"/>
                </a:solidFill>
                <a:cs typeface="Times New Roman"/>
              </a:rPr>
              <a:t>документ, подтверждающий, что поступающий относится к лицам, которым предоставляется соответствующее особое право </a:t>
            </a:r>
            <a:r>
              <a:rPr lang="ru-RU" sz="1500" dirty="0" smtClean="0">
                <a:solidFill>
                  <a:srgbClr val="4A452A"/>
                </a:solidFill>
                <a:cs typeface="Times New Roman"/>
              </a:rPr>
              <a:t>– документ, подтверждающий участие в СВО (копия/скан)</a:t>
            </a:r>
            <a:endParaRPr lang="ru-RU" sz="1500" dirty="0">
              <a:solidFill>
                <a:srgbClr val="4A452A"/>
              </a:solidFill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57334064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" name="Google Shape;246;p38"/>
          <p:cNvSpPr txBox="1"/>
          <p:nvPr/>
        </p:nvSpPr>
        <p:spPr bwMode="auto">
          <a:xfrm>
            <a:off x="726509" y="123477"/>
            <a:ext cx="8162694" cy="7847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defRPr/>
            </a:pPr>
            <a:r>
              <a:rPr lang="ru-RU" sz="1500" b="1" dirty="0">
                <a:solidFill>
                  <a:srgbClr val="4A452A"/>
                </a:solidFill>
                <a:cs typeface="Times New Roman"/>
              </a:rPr>
              <a:t>ПРЕДОСТАВЛЕНИЕ ПРАВА </a:t>
            </a:r>
            <a:r>
              <a:rPr lang="ru-RU" sz="1500" b="1" dirty="0" smtClean="0">
                <a:solidFill>
                  <a:srgbClr val="4A452A"/>
                </a:solidFill>
                <a:cs typeface="Times New Roman"/>
              </a:rPr>
              <a:t>НА ПЕРЕВОД</a:t>
            </a:r>
          </a:p>
          <a:p>
            <a:pPr algn="ctr">
              <a:defRPr/>
            </a:pPr>
            <a:r>
              <a:rPr lang="ru-RU" sz="1500" b="1" dirty="0" smtClean="0">
                <a:solidFill>
                  <a:srgbClr val="4A452A"/>
                </a:solidFill>
                <a:cs typeface="Times New Roman"/>
              </a:rPr>
              <a:t>С ПЛАТНОЙ ФОРМЫ ОБУЧЕНИЯ НА БЮДЖЕТ В ВУЗАХ И ПРОФЕССИОНАЛЬНЫХ ОБРАЗОВАТЕЛЬНЫХ ОРГАНИЗАЦИЯХ </a:t>
            </a:r>
            <a:endParaRPr lang="ru-RU" sz="1500" b="1" dirty="0">
              <a:solidFill>
                <a:srgbClr val="4A452A"/>
              </a:solidFill>
              <a:cs typeface="Times New Roman"/>
            </a:endParaRPr>
          </a:p>
        </p:txBody>
      </p:sp>
      <p:sp>
        <p:nvSpPr>
          <p:cNvPr id="15" name="Google Shape;247;p38"/>
          <p:cNvSpPr/>
          <p:nvPr/>
        </p:nvSpPr>
        <p:spPr bwMode="auto">
          <a:xfrm>
            <a:off x="954112" y="4041346"/>
            <a:ext cx="790575" cy="34289"/>
          </a:xfrm>
          <a:prstGeom prst="rect">
            <a:avLst/>
          </a:prstGeom>
          <a:solidFill>
            <a:srgbClr val="93895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50"/>
              <a:buFont typeface="Arial"/>
              <a:buNone/>
              <a:defRPr/>
            </a:pPr>
            <a:endParaRPr sz="1350" b="0" i="0" u="none" strike="noStrike" cap="none" spc="0">
              <a:ln>
                <a:noFill/>
              </a:ln>
              <a:solidFill>
                <a:srgbClr val="FFFFFF"/>
              </a:solidFill>
              <a:latin typeface="Montserrat"/>
              <a:ea typeface="Montserrat"/>
              <a:cs typeface="Montserrat"/>
            </a:endParaRPr>
          </a:p>
        </p:txBody>
      </p:sp>
      <p:sp>
        <p:nvSpPr>
          <p:cNvPr id="16" name="Rectangle: Rounded Corners 7"/>
          <p:cNvSpPr/>
          <p:nvPr/>
        </p:nvSpPr>
        <p:spPr bwMode="auto">
          <a:xfrm flipH="1">
            <a:off x="704928" y="941059"/>
            <a:ext cx="8055041" cy="400120"/>
          </a:xfrm>
          <a:prstGeom prst="roundRect">
            <a:avLst>
              <a:gd name="adj" fmla="val 50000"/>
            </a:avLst>
          </a:prstGeom>
          <a:solidFill>
            <a:srgbClr val="8E743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457189">
              <a:defRPr/>
            </a:pPr>
            <a:r>
              <a:rPr lang="ru-RU" sz="1400" dirty="0">
                <a:solidFill>
                  <a:prstClr val="white"/>
                </a:solidFill>
                <a:latin typeface="Calibri"/>
              </a:rPr>
              <a:t>Приказ </a:t>
            </a:r>
            <a:r>
              <a:rPr lang="ru-RU" sz="1400" dirty="0" err="1">
                <a:solidFill>
                  <a:prstClr val="white"/>
                </a:solidFill>
                <a:latin typeface="Calibri"/>
              </a:rPr>
              <a:t>Минобрнауки</a:t>
            </a:r>
            <a:r>
              <a:rPr lang="ru-RU" sz="1400" dirty="0">
                <a:solidFill>
                  <a:prstClr val="white"/>
                </a:solidFill>
                <a:latin typeface="Calibri"/>
              </a:rPr>
              <a:t> России от 28.08.2023 № 822 (п.6, 7)</a:t>
            </a:r>
          </a:p>
        </p:txBody>
      </p:sp>
      <p:sp>
        <p:nvSpPr>
          <p:cNvPr id="1419424131" name=" 1419424130"/>
          <p:cNvSpPr/>
          <p:nvPr/>
        </p:nvSpPr>
        <p:spPr bwMode="auto">
          <a:xfrm>
            <a:off x="984976" y="2255702"/>
            <a:ext cx="7904227" cy="1982798"/>
          </a:xfrm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indent="270000" algn="just">
              <a:defRPr/>
            </a:pPr>
            <a:r>
              <a:rPr lang="ru-RU" sz="1400" u="sng" dirty="0">
                <a:solidFill>
                  <a:srgbClr val="4A452A"/>
                </a:solidFill>
                <a:cs typeface="Times New Roman"/>
              </a:rPr>
              <a:t>Перечень требуемых документов: </a:t>
            </a:r>
          </a:p>
          <a:p>
            <a:pPr marL="285750" marR="0" indent="-285750" algn="just">
              <a:buFont typeface="Arial" panose="020B0604020202020204" pitchFamily="34" charset="0"/>
              <a:buChar char="•"/>
              <a:defRPr/>
            </a:pPr>
            <a:r>
              <a:rPr lang="ru-RU" sz="1400" dirty="0" smtClean="0">
                <a:solidFill>
                  <a:srgbClr val="4A452A"/>
                </a:solidFill>
                <a:cs typeface="Times New Roman"/>
              </a:rPr>
              <a:t>документы, </a:t>
            </a:r>
            <a:r>
              <a:rPr sz="1400" dirty="0" err="1" smtClean="0">
                <a:solidFill>
                  <a:srgbClr val="4A452A"/>
                </a:solidFill>
                <a:cs typeface="Times New Roman"/>
              </a:rPr>
              <a:t>подтверждающие</a:t>
            </a:r>
            <a:r>
              <a:rPr sz="1400" dirty="0" smtClean="0">
                <a:solidFill>
                  <a:srgbClr val="4A452A"/>
                </a:solidFill>
                <a:cs typeface="Times New Roman"/>
              </a:rPr>
              <a:t> </a:t>
            </a:r>
            <a:r>
              <a:rPr sz="1400" dirty="0" err="1">
                <a:solidFill>
                  <a:srgbClr val="4A452A"/>
                </a:solidFill>
                <a:cs typeface="Times New Roman"/>
              </a:rPr>
              <a:t>отнесение</a:t>
            </a:r>
            <a:r>
              <a:rPr sz="1400" dirty="0">
                <a:solidFill>
                  <a:srgbClr val="4A452A"/>
                </a:solidFill>
                <a:cs typeface="Times New Roman"/>
              </a:rPr>
              <a:t> </a:t>
            </a:r>
            <a:r>
              <a:rPr sz="1400" dirty="0" err="1">
                <a:solidFill>
                  <a:srgbClr val="4A452A"/>
                </a:solidFill>
                <a:cs typeface="Times New Roman"/>
              </a:rPr>
              <a:t>обучающегося</a:t>
            </a:r>
            <a:r>
              <a:rPr sz="1400" dirty="0">
                <a:solidFill>
                  <a:srgbClr val="4A452A"/>
                </a:solidFill>
                <a:cs typeface="Times New Roman"/>
              </a:rPr>
              <a:t> к </a:t>
            </a:r>
            <a:r>
              <a:rPr sz="1400" dirty="0" err="1">
                <a:solidFill>
                  <a:srgbClr val="4A452A"/>
                </a:solidFill>
                <a:cs typeface="Times New Roman"/>
              </a:rPr>
              <a:t>категории</a:t>
            </a:r>
            <a:r>
              <a:rPr sz="1400" dirty="0">
                <a:solidFill>
                  <a:srgbClr val="4A452A"/>
                </a:solidFill>
                <a:cs typeface="Times New Roman"/>
              </a:rPr>
              <a:t> </a:t>
            </a:r>
            <a:r>
              <a:rPr sz="1400" dirty="0" err="1">
                <a:solidFill>
                  <a:srgbClr val="4A452A"/>
                </a:solidFill>
                <a:cs typeface="Times New Roman"/>
              </a:rPr>
              <a:t>граждан</a:t>
            </a:r>
            <a:r>
              <a:rPr sz="1400" dirty="0">
                <a:solidFill>
                  <a:srgbClr val="4A452A"/>
                </a:solidFill>
                <a:cs typeface="Times New Roman"/>
              </a:rPr>
              <a:t>, </a:t>
            </a:r>
            <a:r>
              <a:rPr sz="1400" dirty="0" err="1">
                <a:solidFill>
                  <a:srgbClr val="4A452A"/>
                </a:solidFill>
                <a:cs typeface="Times New Roman"/>
              </a:rPr>
              <a:t>которые</a:t>
            </a:r>
            <a:r>
              <a:rPr sz="1400" dirty="0">
                <a:solidFill>
                  <a:srgbClr val="4A452A"/>
                </a:solidFill>
                <a:cs typeface="Times New Roman"/>
              </a:rPr>
              <a:t> </a:t>
            </a:r>
            <a:r>
              <a:rPr sz="1400" dirty="0" err="1">
                <a:solidFill>
                  <a:srgbClr val="4A452A"/>
                </a:solidFill>
                <a:cs typeface="Times New Roman"/>
              </a:rPr>
              <a:t>имеют</a:t>
            </a:r>
            <a:r>
              <a:rPr sz="1400" dirty="0">
                <a:solidFill>
                  <a:srgbClr val="4A452A"/>
                </a:solidFill>
                <a:cs typeface="Times New Roman"/>
              </a:rPr>
              <a:t> </a:t>
            </a:r>
            <a:r>
              <a:rPr sz="1400" dirty="0" err="1">
                <a:solidFill>
                  <a:srgbClr val="4A452A"/>
                </a:solidFill>
                <a:cs typeface="Times New Roman"/>
              </a:rPr>
              <a:t>право</a:t>
            </a:r>
            <a:r>
              <a:rPr sz="1400" dirty="0">
                <a:solidFill>
                  <a:srgbClr val="4A452A"/>
                </a:solidFill>
                <a:cs typeface="Times New Roman"/>
              </a:rPr>
              <a:t> </a:t>
            </a:r>
            <a:r>
              <a:rPr sz="1400" dirty="0" err="1">
                <a:solidFill>
                  <a:srgbClr val="4A452A"/>
                </a:solidFill>
                <a:cs typeface="Times New Roman"/>
              </a:rPr>
              <a:t>на</a:t>
            </a:r>
            <a:r>
              <a:rPr sz="1400" dirty="0">
                <a:solidFill>
                  <a:srgbClr val="4A452A"/>
                </a:solidFill>
                <a:cs typeface="Times New Roman"/>
              </a:rPr>
              <a:t> </a:t>
            </a:r>
            <a:r>
              <a:rPr sz="1400" dirty="0" err="1">
                <a:solidFill>
                  <a:srgbClr val="4A452A"/>
                </a:solidFill>
                <a:cs typeface="Times New Roman"/>
              </a:rPr>
              <a:t>переход</a:t>
            </a:r>
            <a:r>
              <a:rPr sz="1400" dirty="0">
                <a:solidFill>
                  <a:srgbClr val="4A452A"/>
                </a:solidFill>
                <a:cs typeface="Times New Roman"/>
              </a:rPr>
              <a:t> с </a:t>
            </a:r>
            <a:r>
              <a:rPr sz="1400" dirty="0" err="1">
                <a:solidFill>
                  <a:srgbClr val="4A452A"/>
                </a:solidFill>
                <a:cs typeface="Times New Roman"/>
              </a:rPr>
              <a:t>платного</a:t>
            </a:r>
            <a:r>
              <a:rPr sz="1400" dirty="0">
                <a:solidFill>
                  <a:srgbClr val="4A452A"/>
                </a:solidFill>
                <a:cs typeface="Times New Roman"/>
              </a:rPr>
              <a:t> </a:t>
            </a:r>
            <a:r>
              <a:rPr sz="1400" dirty="0" err="1">
                <a:solidFill>
                  <a:srgbClr val="4A452A"/>
                </a:solidFill>
                <a:cs typeface="Times New Roman"/>
              </a:rPr>
              <a:t>обучения</a:t>
            </a:r>
            <a:r>
              <a:rPr sz="1400" dirty="0">
                <a:solidFill>
                  <a:srgbClr val="4A452A"/>
                </a:solidFill>
                <a:cs typeface="Times New Roman"/>
              </a:rPr>
              <a:t> </a:t>
            </a:r>
            <a:r>
              <a:rPr sz="1400" dirty="0" err="1">
                <a:solidFill>
                  <a:srgbClr val="4A452A"/>
                </a:solidFill>
                <a:cs typeface="Times New Roman"/>
              </a:rPr>
              <a:t>на</a:t>
            </a:r>
            <a:r>
              <a:rPr sz="1400" dirty="0">
                <a:solidFill>
                  <a:srgbClr val="4A452A"/>
                </a:solidFill>
                <a:cs typeface="Times New Roman"/>
              </a:rPr>
              <a:t> </a:t>
            </a:r>
            <a:r>
              <a:rPr sz="1400" dirty="0" err="1">
                <a:solidFill>
                  <a:srgbClr val="4A452A"/>
                </a:solidFill>
                <a:cs typeface="Times New Roman"/>
              </a:rPr>
              <a:t>бюджет</a:t>
            </a:r>
            <a:r>
              <a:rPr sz="1400" dirty="0">
                <a:solidFill>
                  <a:srgbClr val="4A452A"/>
                </a:solidFill>
                <a:cs typeface="Times New Roman"/>
              </a:rPr>
              <a:t> (</a:t>
            </a:r>
            <a:r>
              <a:rPr sz="1400" dirty="0" err="1">
                <a:solidFill>
                  <a:srgbClr val="4A452A"/>
                </a:solidFill>
                <a:cs typeface="Times New Roman"/>
              </a:rPr>
              <a:t>пункт</a:t>
            </a:r>
            <a:r>
              <a:rPr sz="1400" dirty="0">
                <a:solidFill>
                  <a:srgbClr val="4A452A"/>
                </a:solidFill>
                <a:cs typeface="Times New Roman"/>
              </a:rPr>
              <a:t> 6 </a:t>
            </a:r>
            <a:r>
              <a:rPr lang="ru-RU" sz="1400" dirty="0">
                <a:solidFill>
                  <a:srgbClr val="4A452A"/>
                </a:solidFill>
                <a:cs typeface="Times New Roman"/>
              </a:rPr>
              <a:t>Приказа </a:t>
            </a:r>
            <a:r>
              <a:rPr lang="ru-RU" sz="1400" dirty="0" err="1">
                <a:solidFill>
                  <a:srgbClr val="4A452A"/>
                </a:solidFill>
                <a:cs typeface="Times New Roman"/>
              </a:rPr>
              <a:t>Минобрнауки</a:t>
            </a:r>
            <a:r>
              <a:rPr lang="ru-RU" sz="1400" dirty="0">
                <a:solidFill>
                  <a:srgbClr val="4A452A"/>
                </a:solidFill>
                <a:cs typeface="Times New Roman"/>
              </a:rPr>
              <a:t> России от </a:t>
            </a:r>
            <a:r>
              <a:rPr lang="ru-RU" sz="1400" dirty="0" smtClean="0">
                <a:solidFill>
                  <a:srgbClr val="4A452A"/>
                </a:solidFill>
                <a:cs typeface="Times New Roman"/>
              </a:rPr>
              <a:t>28.08.2023 </a:t>
            </a:r>
            <a:r>
              <a:rPr lang="ru-RU" sz="1400" dirty="0">
                <a:solidFill>
                  <a:srgbClr val="4A452A"/>
                </a:solidFill>
                <a:cs typeface="Times New Roman"/>
              </a:rPr>
              <a:t>№ 822)</a:t>
            </a:r>
            <a:r>
              <a:rPr sz="1400" dirty="0">
                <a:solidFill>
                  <a:srgbClr val="4A452A"/>
                </a:solidFill>
                <a:cs typeface="Times New Roman"/>
              </a:rPr>
              <a:t>;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ru-RU" sz="1400" dirty="0" smtClean="0">
                <a:solidFill>
                  <a:srgbClr val="4A452A"/>
                </a:solidFill>
                <a:cs typeface="Times New Roman"/>
              </a:rPr>
              <a:t>документы, </a:t>
            </a:r>
            <a:r>
              <a:rPr sz="1400" dirty="0" err="1" smtClean="0">
                <a:solidFill>
                  <a:srgbClr val="4A452A"/>
                </a:solidFill>
                <a:cs typeface="Times New Roman"/>
              </a:rPr>
              <a:t>подтверждающие</a:t>
            </a:r>
            <a:r>
              <a:rPr sz="1400" dirty="0" smtClean="0">
                <a:solidFill>
                  <a:srgbClr val="4A452A"/>
                </a:solidFill>
                <a:cs typeface="Times New Roman"/>
              </a:rPr>
              <a:t> </a:t>
            </a:r>
            <a:r>
              <a:rPr sz="1400" dirty="0" err="1">
                <a:solidFill>
                  <a:srgbClr val="4A452A"/>
                </a:solidFill>
                <a:cs typeface="Times New Roman"/>
              </a:rPr>
              <a:t>особые</a:t>
            </a:r>
            <a:r>
              <a:rPr sz="1400" dirty="0">
                <a:solidFill>
                  <a:srgbClr val="4A452A"/>
                </a:solidFill>
                <a:cs typeface="Times New Roman"/>
              </a:rPr>
              <a:t> </a:t>
            </a:r>
            <a:r>
              <a:rPr sz="1400" dirty="0" err="1">
                <a:solidFill>
                  <a:srgbClr val="4A452A"/>
                </a:solidFill>
                <a:cs typeface="Times New Roman"/>
              </a:rPr>
              <a:t>достижения</a:t>
            </a:r>
            <a:r>
              <a:rPr sz="1400" dirty="0">
                <a:solidFill>
                  <a:srgbClr val="4A452A"/>
                </a:solidFill>
                <a:cs typeface="Times New Roman"/>
              </a:rPr>
              <a:t> в </a:t>
            </a:r>
            <a:r>
              <a:rPr sz="1400" dirty="0" err="1">
                <a:solidFill>
                  <a:srgbClr val="4A452A"/>
                </a:solidFill>
                <a:cs typeface="Times New Roman"/>
              </a:rPr>
              <a:t>учебной</a:t>
            </a:r>
            <a:r>
              <a:rPr sz="1400" dirty="0">
                <a:solidFill>
                  <a:srgbClr val="4A452A"/>
                </a:solidFill>
                <a:cs typeface="Times New Roman"/>
              </a:rPr>
              <a:t>, </a:t>
            </a:r>
            <a:r>
              <a:rPr sz="1400" dirty="0" err="1">
                <a:solidFill>
                  <a:srgbClr val="4A452A"/>
                </a:solidFill>
                <a:cs typeface="Times New Roman"/>
              </a:rPr>
              <a:t>научно-исследовательской</a:t>
            </a:r>
            <a:r>
              <a:rPr sz="1400" dirty="0">
                <a:solidFill>
                  <a:srgbClr val="4A452A"/>
                </a:solidFill>
                <a:cs typeface="Times New Roman"/>
              </a:rPr>
              <a:t>, </a:t>
            </a:r>
            <a:r>
              <a:rPr sz="1400" dirty="0" err="1">
                <a:solidFill>
                  <a:srgbClr val="4A452A"/>
                </a:solidFill>
                <a:cs typeface="Times New Roman"/>
              </a:rPr>
              <a:t>общественной</a:t>
            </a:r>
            <a:r>
              <a:rPr sz="1400" dirty="0">
                <a:solidFill>
                  <a:srgbClr val="4A452A"/>
                </a:solidFill>
                <a:cs typeface="Times New Roman"/>
              </a:rPr>
              <a:t>, </a:t>
            </a:r>
            <a:r>
              <a:rPr sz="1400" dirty="0" err="1">
                <a:solidFill>
                  <a:srgbClr val="4A452A"/>
                </a:solidFill>
                <a:cs typeface="Times New Roman"/>
              </a:rPr>
              <a:t>культурно-творческой</a:t>
            </a:r>
            <a:r>
              <a:rPr sz="1400" dirty="0">
                <a:solidFill>
                  <a:srgbClr val="4A452A"/>
                </a:solidFill>
                <a:cs typeface="Times New Roman"/>
              </a:rPr>
              <a:t> и </a:t>
            </a:r>
            <a:r>
              <a:rPr sz="1400" dirty="0" err="1">
                <a:solidFill>
                  <a:srgbClr val="4A452A"/>
                </a:solidFill>
                <a:cs typeface="Times New Roman"/>
              </a:rPr>
              <a:t>спортивной</a:t>
            </a:r>
            <a:r>
              <a:rPr sz="1400" dirty="0">
                <a:solidFill>
                  <a:srgbClr val="4A452A"/>
                </a:solidFill>
                <a:cs typeface="Times New Roman"/>
              </a:rPr>
              <a:t> </a:t>
            </a:r>
            <a:r>
              <a:rPr sz="1400" dirty="0" err="1">
                <a:solidFill>
                  <a:srgbClr val="4A452A"/>
                </a:solidFill>
                <a:cs typeface="Times New Roman"/>
              </a:rPr>
              <a:t>деятельности</a:t>
            </a:r>
            <a:r>
              <a:rPr sz="1400" dirty="0">
                <a:solidFill>
                  <a:srgbClr val="4A452A"/>
                </a:solidFill>
                <a:cs typeface="Times New Roman"/>
              </a:rPr>
              <a:t> </a:t>
            </a:r>
            <a:r>
              <a:rPr sz="1400" dirty="0" err="1">
                <a:solidFill>
                  <a:srgbClr val="4A452A"/>
                </a:solidFill>
                <a:cs typeface="Times New Roman"/>
              </a:rPr>
              <a:t>образовательной</a:t>
            </a:r>
            <a:r>
              <a:rPr sz="1400" dirty="0">
                <a:solidFill>
                  <a:srgbClr val="4A452A"/>
                </a:solidFill>
                <a:cs typeface="Times New Roman"/>
              </a:rPr>
              <a:t> </a:t>
            </a:r>
            <a:r>
              <a:rPr sz="1400" dirty="0" err="1">
                <a:solidFill>
                  <a:srgbClr val="4A452A"/>
                </a:solidFill>
                <a:cs typeface="Times New Roman"/>
              </a:rPr>
              <a:t>организации</a:t>
            </a:r>
            <a:r>
              <a:rPr sz="1400" dirty="0">
                <a:solidFill>
                  <a:srgbClr val="4A452A"/>
                </a:solidFill>
                <a:cs typeface="Times New Roman"/>
              </a:rPr>
              <a:t> (</a:t>
            </a:r>
            <a:r>
              <a:rPr sz="1400" dirty="0" err="1">
                <a:solidFill>
                  <a:srgbClr val="4A452A"/>
                </a:solidFill>
                <a:cs typeface="Times New Roman"/>
              </a:rPr>
              <a:t>при</a:t>
            </a:r>
            <a:r>
              <a:rPr sz="1400" dirty="0">
                <a:solidFill>
                  <a:srgbClr val="4A452A"/>
                </a:solidFill>
                <a:cs typeface="Times New Roman"/>
              </a:rPr>
              <a:t> </a:t>
            </a:r>
            <a:r>
              <a:rPr sz="1400" dirty="0" err="1">
                <a:solidFill>
                  <a:srgbClr val="4A452A"/>
                </a:solidFill>
                <a:cs typeface="Times New Roman"/>
              </a:rPr>
              <a:t>наличии</a:t>
            </a:r>
            <a:r>
              <a:rPr sz="1400" dirty="0" smtClean="0">
                <a:solidFill>
                  <a:srgbClr val="4A452A"/>
                </a:solidFill>
                <a:cs typeface="Times New Roman"/>
              </a:rPr>
              <a:t>).</a:t>
            </a:r>
            <a:endParaRPr sz="1400" dirty="0">
              <a:solidFill>
                <a:srgbClr val="4A452A"/>
              </a:solidFill>
              <a:cs typeface="Times New Roman"/>
            </a:endParaRPr>
          </a:p>
        </p:txBody>
      </p:sp>
      <p:sp>
        <p:nvSpPr>
          <p:cNvPr id="8" name="Прямоугольник 7"/>
          <p:cNvSpPr/>
          <p:nvPr/>
        </p:nvSpPr>
        <p:spPr bwMode="auto">
          <a:xfrm>
            <a:off x="954112" y="1496677"/>
            <a:ext cx="7747172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500" u="sng" dirty="0">
                <a:solidFill>
                  <a:srgbClr val="4A452A"/>
                </a:solidFill>
                <a:cs typeface="Times New Roman"/>
              </a:rPr>
              <a:t>К</a:t>
            </a:r>
            <a:r>
              <a:rPr lang="ru-RU" sz="1500" u="sng" dirty="0" smtClean="0">
                <a:solidFill>
                  <a:srgbClr val="4A452A"/>
                </a:solidFill>
                <a:cs typeface="Times New Roman"/>
              </a:rPr>
              <a:t>атегория получателей: </a:t>
            </a:r>
            <a:r>
              <a:rPr lang="ru-RU" sz="1500" dirty="0" smtClean="0">
                <a:solidFill>
                  <a:srgbClr val="4A452A"/>
                </a:solidFill>
                <a:cs typeface="Times New Roman"/>
              </a:rPr>
              <a:t>участники СВО и их дети</a:t>
            </a:r>
          </a:p>
        </p:txBody>
      </p:sp>
      <p:sp>
        <p:nvSpPr>
          <p:cNvPr id="2" name="Прямоугольник 1"/>
          <p:cNvSpPr/>
          <p:nvPr/>
        </p:nvSpPr>
        <p:spPr>
          <a:xfrm>
            <a:off x="907280" y="4268216"/>
            <a:ext cx="765033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defRPr/>
            </a:pPr>
            <a:r>
              <a:rPr lang="ru-RU" sz="1400" i="1" dirty="0" smtClean="0">
                <a:solidFill>
                  <a:srgbClr val="4A452A"/>
                </a:solidFill>
                <a:cs typeface="Times New Roman"/>
              </a:rPr>
              <a:t>Обучающийся </a:t>
            </a:r>
            <a:r>
              <a:rPr lang="ru-RU" sz="1400" i="1" dirty="0">
                <a:solidFill>
                  <a:srgbClr val="4A452A"/>
                </a:solidFill>
                <a:cs typeface="Times New Roman"/>
              </a:rPr>
              <a:t>представляет в образовательную организацию, в которой он обучается, заявление на переход на имя руководителя образовательной организации.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1002530" y="1751774"/>
            <a:ext cx="2864310" cy="3231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500" i="1" u="sng" dirty="0">
                <a:solidFill>
                  <a:srgbClr val="BB9C58"/>
                </a:solidFill>
                <a:ea typeface="Tahoma" panose="020B0604030504040204" pitchFamily="34" charset="0"/>
                <a:cs typeface="Calibri" panose="020F0502020204030204" pitchFamily="34" charset="0"/>
              </a:rPr>
              <a:t>при наличии свободных мест</a:t>
            </a:r>
            <a:endParaRPr lang="ru-RU" sz="1500" i="1" dirty="0">
              <a:solidFill>
                <a:srgbClr val="BB9C58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6733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:wipe/>
      </p:transition>
    </mc:Choice>
    <mc:Fallback xmlns="" xmlns:m="http://schemas.openxmlformats.org/officeDocument/2006/math" xmlns:w="http://schemas.openxmlformats.org/wordprocessingml/2006/main">
      <p:transition spd="med" advClick="1">
        <p:wipe dir="l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246;p38"/>
          <p:cNvSpPr txBox="1"/>
          <p:nvPr/>
        </p:nvSpPr>
        <p:spPr>
          <a:xfrm>
            <a:off x="726509" y="123478"/>
            <a:ext cx="8237979" cy="9694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4A452A"/>
                </a:solidFill>
                <a:cs typeface="Times New Roman" panose="02020603050405020304" pitchFamily="18" charset="0"/>
              </a:rPr>
              <a:t>ПРЕДОСТАВЛЕНИЕ БЕСПЛАТНОГО ОДНОРАЗОВОГО ГОРЯЧЕГО ПИТАНИЯ ЧЛЕНАМ СЕМЬИ ИЗ ЧИСЛА СТУДЕНТОВ, ОБУЧАЮЩИХСЯ ПО ОЧНОЙ ФОРМЕ ОБУЧЕНИЯ ПО ПРОГРАММАМ ПОДГОТОВКИ СПЕЦИАЛИСТОВ СРЕДНЕГО ЗВЕНА В ГОСУДАРСТВЕННЫХ ПРОФЕССИОНАЛЬНЫХ ОБРАЗОВАТЕЛЬНЫХ ОРГАНИЗАЦИЯХ РЕСПУБЛИКИ ТАТАРСТАН</a:t>
            </a:r>
            <a:endParaRPr lang="ru-RU" sz="1400" b="1" dirty="0">
              <a:solidFill>
                <a:srgbClr val="4A452A"/>
              </a:solidFill>
              <a:latin typeface="Arial"/>
              <a:cs typeface="Times New Roman" panose="02020603050405020304" pitchFamily="18" charset="0"/>
            </a:endParaRPr>
          </a:p>
        </p:txBody>
      </p:sp>
      <p:sp>
        <p:nvSpPr>
          <p:cNvPr id="15" name="Google Shape;247;p38"/>
          <p:cNvSpPr/>
          <p:nvPr/>
        </p:nvSpPr>
        <p:spPr>
          <a:xfrm>
            <a:off x="1043608" y="3729845"/>
            <a:ext cx="790575" cy="34289"/>
          </a:xfrm>
          <a:prstGeom prst="rect">
            <a:avLst/>
          </a:prstGeom>
          <a:solidFill>
            <a:srgbClr val="93895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50"/>
              <a:buFont typeface="Arial"/>
              <a:buNone/>
              <a:tabLst/>
              <a:defRPr/>
            </a:pPr>
            <a:endParaRPr kumimoji="0" sz="135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6" name="Rectangle: Rounded Corners 7"/>
          <p:cNvSpPr/>
          <p:nvPr/>
        </p:nvSpPr>
        <p:spPr>
          <a:xfrm flipH="1">
            <a:off x="756101" y="1103320"/>
            <a:ext cx="8093962" cy="642434"/>
          </a:xfrm>
          <a:prstGeom prst="roundRect">
            <a:avLst>
              <a:gd name="adj" fmla="val 50000"/>
            </a:avLst>
          </a:prstGeom>
          <a:solidFill>
            <a:srgbClr val="8E743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457189">
              <a:defRPr/>
            </a:pPr>
            <a:r>
              <a:rPr lang="ru-RU" sz="1400" dirty="0">
                <a:solidFill>
                  <a:prstClr val="white"/>
                </a:solidFill>
                <a:latin typeface="Calibri" panose="020F0502020204030204"/>
              </a:rPr>
              <a:t>Постановление Кабинета Министров Республики Татарстан от 20.10.2022 </a:t>
            </a:r>
          </a:p>
          <a:p>
            <a:pPr lvl="0" algn="ctr" defTabSz="457189">
              <a:defRPr/>
            </a:pPr>
            <a:r>
              <a:rPr lang="ru-RU" sz="1400" dirty="0">
                <a:solidFill>
                  <a:prstClr val="white"/>
                </a:solidFill>
                <a:latin typeface="Calibri" panose="020F0502020204030204"/>
              </a:rPr>
              <a:t>№ 1122 «О дополнительных мерах поддержки семей граждан Российской Федерации, призванных на военную службу по мобилизации в Вооруженные Силы Российской Федерации»</a:t>
            </a:r>
            <a:endParaRPr lang="id-ID" sz="14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951576" y="2741234"/>
            <a:ext cx="7848872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70000" algn="just">
              <a:defRPr/>
            </a:pPr>
            <a:r>
              <a:rPr lang="ru-RU" sz="1600" u="sng" dirty="0">
                <a:solidFill>
                  <a:srgbClr val="4A452A"/>
                </a:solidFill>
                <a:cs typeface="Times New Roman"/>
              </a:rPr>
              <a:t>Перечень требуемых документов</a:t>
            </a:r>
            <a:r>
              <a:rPr lang="ru-RU" sz="1600" u="sng" dirty="0" smtClean="0">
                <a:solidFill>
                  <a:srgbClr val="4A452A"/>
                </a:solidFill>
                <a:cs typeface="Times New Roman"/>
              </a:rPr>
              <a:t>:</a:t>
            </a:r>
            <a:endParaRPr lang="ru-RU" sz="1600" dirty="0" smtClean="0">
              <a:solidFill>
                <a:srgbClr val="4A452A"/>
              </a:solidFill>
              <a:cs typeface="Times New Roman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ru-RU" sz="1600" dirty="0" smtClean="0">
                <a:solidFill>
                  <a:srgbClr val="4A452A"/>
                </a:solidFill>
                <a:cs typeface="Times New Roman"/>
              </a:rPr>
              <a:t>документ</a:t>
            </a:r>
            <a:r>
              <a:rPr lang="ru-RU" sz="1600" dirty="0">
                <a:solidFill>
                  <a:srgbClr val="4A452A"/>
                </a:solidFill>
                <a:cs typeface="Times New Roman"/>
              </a:rPr>
              <a:t>, </a:t>
            </a:r>
            <a:r>
              <a:rPr lang="ru-RU" sz="1600" dirty="0" smtClean="0">
                <a:solidFill>
                  <a:srgbClr val="4A452A"/>
                </a:solidFill>
                <a:cs typeface="Times New Roman"/>
              </a:rPr>
              <a:t>подтверждающий </a:t>
            </a:r>
            <a:r>
              <a:rPr lang="ru-RU" sz="1600" dirty="0">
                <a:solidFill>
                  <a:srgbClr val="4A452A"/>
                </a:solidFill>
                <a:cs typeface="Times New Roman"/>
              </a:rPr>
              <a:t>участие </a:t>
            </a:r>
            <a:r>
              <a:rPr lang="ru-RU" sz="1600" dirty="0" smtClean="0">
                <a:solidFill>
                  <a:srgbClr val="4A452A"/>
                </a:solidFill>
                <a:cs typeface="Times New Roman"/>
              </a:rPr>
              <a:t>в </a:t>
            </a:r>
            <a:r>
              <a:rPr lang="ru-RU" sz="1600" dirty="0">
                <a:solidFill>
                  <a:srgbClr val="4A452A"/>
                </a:solidFill>
                <a:cs typeface="Times New Roman"/>
              </a:rPr>
              <a:t>СВО</a:t>
            </a:r>
            <a:endParaRPr lang="ru-RU" sz="1600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931554" y="2074217"/>
            <a:ext cx="788891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70000" algn="just">
              <a:defRPr/>
            </a:pPr>
            <a:r>
              <a:rPr lang="ru-RU" sz="1600" u="sng" dirty="0" smtClean="0">
                <a:solidFill>
                  <a:srgbClr val="4A452A"/>
                </a:solidFill>
                <a:cs typeface="Times New Roman"/>
              </a:rPr>
              <a:t>Категория получателей: участники СВО, дети участников СВО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115616" y="4044645"/>
            <a:ext cx="763284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600" i="1" u="sng" dirty="0">
                <a:solidFill>
                  <a:srgbClr val="4A452A"/>
                </a:solidFill>
                <a:cs typeface="Times New Roman"/>
              </a:rPr>
              <a:t>Способы подачи заявлений: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600" i="1" dirty="0">
                <a:solidFill>
                  <a:srgbClr val="4A452A"/>
                </a:solidFill>
                <a:cs typeface="Times New Roman"/>
              </a:rPr>
              <a:t>в </a:t>
            </a:r>
            <a:r>
              <a:rPr lang="ru-RU" sz="1600" i="1" dirty="0" smtClean="0">
                <a:solidFill>
                  <a:srgbClr val="4A452A"/>
                </a:solidFill>
                <a:cs typeface="Times New Roman"/>
              </a:rPr>
              <a:t>ПОО, где обучается студент</a:t>
            </a:r>
            <a:endParaRPr lang="ru-RU" sz="1600" i="1" dirty="0">
              <a:solidFill>
                <a:srgbClr val="4A452A"/>
              </a:solidFill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520447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246;p38"/>
          <p:cNvSpPr txBox="1"/>
          <p:nvPr/>
        </p:nvSpPr>
        <p:spPr>
          <a:xfrm>
            <a:off x="726509" y="123478"/>
            <a:ext cx="8093964" cy="7847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ru-RU" sz="1500" b="1" dirty="0" smtClean="0">
                <a:solidFill>
                  <a:srgbClr val="4A452A"/>
                </a:solidFill>
                <a:cs typeface="Times New Roman" panose="02020603050405020304" pitchFamily="18" charset="0"/>
              </a:rPr>
              <a:t>НАПРАВЛЕНИЕ В ПЕРВООЧЕРЕДНОМ ПОРЯДКЕ ДЕТЕЙ ПО ДОСТИЖЕНИИ ИМИ ВОЗРАСТА ПОЛУТОРА ЛЕТ В МУНИЦИПАЛЬНЫЕ (ГОСУДАРСТВЕННЫЕ) ДОШКОЛЬНЫЕ ОБРАЗОВАТЕЛЬНЫЕ ОРГАНИЗАЦИИ</a:t>
            </a:r>
            <a:endParaRPr lang="ru-RU" sz="1500" b="1" dirty="0">
              <a:solidFill>
                <a:srgbClr val="4A452A"/>
              </a:solidFill>
              <a:latin typeface="Arial"/>
              <a:cs typeface="Times New Roman" panose="02020603050405020304" pitchFamily="18" charset="0"/>
            </a:endParaRPr>
          </a:p>
        </p:txBody>
      </p:sp>
      <p:sp>
        <p:nvSpPr>
          <p:cNvPr id="15" name="Google Shape;247;p38"/>
          <p:cNvSpPr/>
          <p:nvPr/>
        </p:nvSpPr>
        <p:spPr>
          <a:xfrm>
            <a:off x="875310" y="3764580"/>
            <a:ext cx="790575" cy="34289"/>
          </a:xfrm>
          <a:prstGeom prst="rect">
            <a:avLst/>
          </a:prstGeom>
          <a:solidFill>
            <a:srgbClr val="93895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50"/>
              <a:buFont typeface="Arial"/>
              <a:buNone/>
              <a:tabLst/>
              <a:defRPr/>
            </a:pPr>
            <a:endParaRPr kumimoji="0" sz="135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6" name="Rectangle: Rounded Corners 7"/>
          <p:cNvSpPr/>
          <p:nvPr/>
        </p:nvSpPr>
        <p:spPr>
          <a:xfrm flipH="1">
            <a:off x="724847" y="950109"/>
            <a:ext cx="8342377" cy="729047"/>
          </a:xfrm>
          <a:prstGeom prst="roundRect">
            <a:avLst>
              <a:gd name="adj" fmla="val 50000"/>
            </a:avLst>
          </a:prstGeom>
          <a:solidFill>
            <a:srgbClr val="8E743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457189">
              <a:defRPr/>
            </a:pPr>
            <a:r>
              <a:rPr lang="ru-RU" sz="1400" dirty="0">
                <a:solidFill>
                  <a:prstClr val="white"/>
                </a:solidFill>
                <a:latin typeface="Calibri" panose="020F0502020204030204"/>
              </a:rPr>
              <a:t>Постановление Кабинета Министров Республики Татарстан от 20.10.2022 </a:t>
            </a:r>
            <a:endParaRPr lang="ru-RU" sz="1400" dirty="0" smtClean="0">
              <a:solidFill>
                <a:prstClr val="white"/>
              </a:solidFill>
              <a:latin typeface="Calibri" panose="020F0502020204030204"/>
            </a:endParaRPr>
          </a:p>
          <a:p>
            <a:pPr lvl="0" algn="ctr" defTabSz="457189">
              <a:defRPr/>
            </a:pPr>
            <a:r>
              <a:rPr lang="ru-RU" sz="1400" dirty="0" smtClean="0">
                <a:solidFill>
                  <a:prstClr val="white"/>
                </a:solidFill>
                <a:latin typeface="Calibri" panose="020F0502020204030204"/>
              </a:rPr>
              <a:t>№ </a:t>
            </a:r>
            <a:r>
              <a:rPr lang="ru-RU" sz="1400" dirty="0">
                <a:solidFill>
                  <a:prstClr val="white"/>
                </a:solidFill>
                <a:latin typeface="Calibri" panose="020F0502020204030204"/>
              </a:rPr>
              <a:t>1122 «О дополнительных мерах поддержки семей граждан Российской Федерации, призванных на военную службу по мобилизации в Вооруженные Силы Российской Федерации»</a:t>
            </a:r>
            <a:endParaRPr kumimoji="0" lang="id-ID" sz="14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50917" y="4637218"/>
            <a:ext cx="24878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 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27584" y="3913943"/>
            <a:ext cx="768995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i="1" u="sng" dirty="0">
                <a:solidFill>
                  <a:srgbClr val="4A452A"/>
                </a:solidFill>
                <a:cs typeface="Times New Roman"/>
              </a:rPr>
              <a:t>Способы подачи заявлений: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i="1" dirty="0" smtClean="0">
                <a:solidFill>
                  <a:srgbClr val="4A452A"/>
                </a:solidFill>
                <a:cs typeface="Times New Roman"/>
              </a:rPr>
              <a:t>в </a:t>
            </a:r>
            <a:r>
              <a:rPr lang="ru-RU" sz="1400" i="1" dirty="0" smtClean="0">
                <a:solidFill>
                  <a:srgbClr val="4A452A"/>
                </a:solidFill>
                <a:cs typeface="Times New Roman"/>
              </a:rPr>
              <a:t>отдел образования</a:t>
            </a:r>
            <a:endParaRPr lang="ru-RU" sz="1400" i="1" dirty="0">
              <a:solidFill>
                <a:srgbClr val="4A452A"/>
              </a:solidFill>
              <a:cs typeface="Times New Roman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i="1" dirty="0">
                <a:solidFill>
                  <a:srgbClr val="4A452A"/>
                </a:solidFill>
                <a:cs typeface="Times New Roman"/>
              </a:rPr>
              <a:t>в МФЦ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i="1" dirty="0">
                <a:solidFill>
                  <a:srgbClr val="4A452A"/>
                </a:solidFill>
                <a:cs typeface="Times New Roman"/>
              </a:rPr>
              <a:t>посредством  ЕПГУ </a:t>
            </a:r>
            <a:r>
              <a:rPr lang="ru-RU" sz="1400" i="1" dirty="0">
                <a:solidFill>
                  <a:srgbClr val="4A452A"/>
                </a:solidFill>
                <a:cs typeface="Times New Roman"/>
                <a:hlinkClick r:id="rId2"/>
              </a:rPr>
              <a:t>https://www.gosuslugi.ru/600331/1/form</a:t>
            </a:r>
            <a:r>
              <a:rPr lang="ru-RU" sz="1400" i="1" dirty="0">
                <a:solidFill>
                  <a:srgbClr val="4A452A"/>
                </a:solidFill>
                <a:cs typeface="Times New Roman"/>
              </a:rPr>
              <a:t> </a:t>
            </a:r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971600" y="1839896"/>
            <a:ext cx="7848873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500" u="sng" dirty="0">
                <a:solidFill>
                  <a:srgbClr val="4A452A"/>
                </a:solidFill>
                <a:cs typeface="Times New Roman"/>
              </a:rPr>
              <a:t>К</a:t>
            </a:r>
            <a:r>
              <a:rPr lang="ru-RU" sz="1500" u="sng" dirty="0" smtClean="0">
                <a:solidFill>
                  <a:srgbClr val="4A452A"/>
                </a:solidFill>
                <a:cs typeface="Times New Roman"/>
              </a:rPr>
              <a:t>атегория получателей:</a:t>
            </a:r>
            <a:r>
              <a:rPr lang="ru-RU" sz="1500" dirty="0" smtClean="0">
                <a:solidFill>
                  <a:srgbClr val="4A452A"/>
                </a:solidFill>
                <a:cs typeface="Times New Roman"/>
              </a:rPr>
              <a:t>  дети участников СВО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750918" y="2256475"/>
            <a:ext cx="8069556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70000" algn="just">
              <a:defRPr/>
            </a:pPr>
            <a:r>
              <a:rPr lang="ru-RU" sz="1600" u="sng" dirty="0">
                <a:solidFill>
                  <a:srgbClr val="4A452A"/>
                </a:solidFill>
                <a:cs typeface="Times New Roman"/>
              </a:rPr>
              <a:t>Перечень требуемых документов</a:t>
            </a:r>
            <a:r>
              <a:rPr lang="ru-RU" sz="1600" u="sng" dirty="0" smtClean="0">
                <a:solidFill>
                  <a:srgbClr val="4A452A"/>
                </a:solidFill>
                <a:cs typeface="Times New Roman"/>
              </a:rPr>
              <a:t>:</a:t>
            </a:r>
          </a:p>
          <a:p>
            <a:pPr indent="270000" algn="just">
              <a:defRPr/>
            </a:pPr>
            <a:endParaRPr lang="ru-RU" sz="1600" u="sng" dirty="0">
              <a:solidFill>
                <a:srgbClr val="4A452A"/>
              </a:solidFill>
              <a:cs typeface="Times New Roman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ru-RU" sz="1400" dirty="0">
                <a:solidFill>
                  <a:srgbClr val="4A452A"/>
                </a:solidFill>
                <a:cs typeface="Times New Roman"/>
              </a:rPr>
              <a:t>Паспорт родителя (законного представителя</a:t>
            </a:r>
            <a:r>
              <a:rPr lang="ru-RU" sz="1400" dirty="0" smtClean="0">
                <a:solidFill>
                  <a:srgbClr val="4A452A"/>
                </a:solidFill>
                <a:cs typeface="Times New Roman"/>
              </a:rPr>
              <a:t>);</a:t>
            </a:r>
            <a:endParaRPr lang="ru-RU" sz="1400" dirty="0">
              <a:solidFill>
                <a:srgbClr val="4A452A"/>
              </a:solidFill>
              <a:cs typeface="Times New Roman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ru-RU" sz="1400" dirty="0">
                <a:solidFill>
                  <a:srgbClr val="4A452A"/>
                </a:solidFill>
                <a:cs typeface="Times New Roman"/>
              </a:rPr>
              <a:t>С</a:t>
            </a:r>
            <a:r>
              <a:rPr lang="ru-RU" sz="1400" dirty="0" smtClean="0">
                <a:solidFill>
                  <a:srgbClr val="4A452A"/>
                </a:solidFill>
                <a:cs typeface="Times New Roman"/>
              </a:rPr>
              <a:t>видетельство </a:t>
            </a:r>
            <a:r>
              <a:rPr lang="ru-RU" sz="1400" dirty="0">
                <a:solidFill>
                  <a:srgbClr val="4A452A"/>
                </a:solidFill>
                <a:cs typeface="Times New Roman"/>
              </a:rPr>
              <a:t>о рождении </a:t>
            </a:r>
            <a:r>
              <a:rPr lang="ru-RU" sz="1400" dirty="0" smtClean="0">
                <a:solidFill>
                  <a:srgbClr val="4A452A"/>
                </a:solidFill>
                <a:cs typeface="Times New Roman"/>
              </a:rPr>
              <a:t>ребенка;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ru-RU" sz="1400" dirty="0" smtClean="0">
                <a:solidFill>
                  <a:srgbClr val="4A452A"/>
                </a:solidFill>
                <a:cs typeface="Times New Roman"/>
              </a:rPr>
              <a:t>Документ, подтверждающий участие родителя </a:t>
            </a:r>
            <a:r>
              <a:rPr lang="ru-RU" sz="1400" dirty="0">
                <a:solidFill>
                  <a:srgbClr val="4A452A"/>
                </a:solidFill>
                <a:cs typeface="Times New Roman"/>
              </a:rPr>
              <a:t>в </a:t>
            </a:r>
            <a:r>
              <a:rPr lang="ru-RU" sz="1400" dirty="0" smtClean="0">
                <a:solidFill>
                  <a:srgbClr val="4A452A"/>
                </a:solidFill>
                <a:cs typeface="Times New Roman"/>
              </a:rPr>
              <a:t>СВО</a:t>
            </a:r>
            <a:endParaRPr lang="ru-RU" dirty="0"/>
          </a:p>
          <a:p>
            <a:pPr indent="270000" algn="just">
              <a:defRPr/>
            </a:pPr>
            <a:r>
              <a:rPr lang="ru-RU" u="sng" dirty="0" smtClean="0">
                <a:solidFill>
                  <a:srgbClr val="4A452A"/>
                </a:solidFill>
                <a:cs typeface="Times New Roman"/>
              </a:rPr>
              <a:t> </a:t>
            </a:r>
            <a:endParaRPr lang="ru-RU" u="sng" dirty="0">
              <a:solidFill>
                <a:srgbClr val="4A452A"/>
              </a:solidFill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70698876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246;p38"/>
          <p:cNvSpPr txBox="1"/>
          <p:nvPr/>
        </p:nvSpPr>
        <p:spPr>
          <a:xfrm>
            <a:off x="760242" y="112254"/>
            <a:ext cx="8132237" cy="7847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ru-RU" sz="1500" b="1" dirty="0" smtClean="0">
                <a:solidFill>
                  <a:srgbClr val="4A452A"/>
                </a:solidFill>
                <a:cs typeface="Times New Roman" panose="02020603050405020304" pitchFamily="18" charset="0"/>
              </a:rPr>
              <a:t>ОСВОБОЖДЕНИЕ ОТ ПЛАТЫ ЗА ПРИСМОТР И УХОД ЗА ДЕТЬМИ В МУНИЦИПАЛЬНЫХ (ГОСУДАРСТВЕННЫХ) ОБРАЗОВАТЕЛЬНЫХ ОРГАНИЗАЦИЯХ, ПРЕДОСТАВЛЯЮЩИХ ДОШКОЛЬНОЕ ОБРАЗОВАНИЕ</a:t>
            </a:r>
            <a:endParaRPr lang="ru-RU" sz="1500" b="1" dirty="0">
              <a:solidFill>
                <a:srgbClr val="4A452A"/>
              </a:solidFill>
              <a:latin typeface="Arial"/>
              <a:cs typeface="Times New Roman" panose="02020603050405020304" pitchFamily="18" charset="0"/>
            </a:endParaRPr>
          </a:p>
        </p:txBody>
      </p:sp>
      <p:sp>
        <p:nvSpPr>
          <p:cNvPr id="15" name="Google Shape;247;p38"/>
          <p:cNvSpPr/>
          <p:nvPr/>
        </p:nvSpPr>
        <p:spPr>
          <a:xfrm>
            <a:off x="1043608" y="3797876"/>
            <a:ext cx="790575" cy="34289"/>
          </a:xfrm>
          <a:prstGeom prst="rect">
            <a:avLst/>
          </a:prstGeom>
          <a:solidFill>
            <a:srgbClr val="93895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50"/>
              <a:buFont typeface="Arial"/>
              <a:buNone/>
              <a:tabLst/>
              <a:defRPr/>
            </a:pPr>
            <a:endParaRPr kumimoji="0" sz="135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6" name="Rectangle: Rounded Corners 7"/>
          <p:cNvSpPr/>
          <p:nvPr/>
        </p:nvSpPr>
        <p:spPr>
          <a:xfrm flipH="1">
            <a:off x="726509" y="1038441"/>
            <a:ext cx="8342377" cy="745824"/>
          </a:xfrm>
          <a:prstGeom prst="roundRect">
            <a:avLst>
              <a:gd name="adj" fmla="val 50000"/>
            </a:avLst>
          </a:prstGeom>
          <a:solidFill>
            <a:srgbClr val="8E743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457189">
              <a:defRPr/>
            </a:pPr>
            <a:r>
              <a:rPr lang="ru-RU" sz="1400" dirty="0">
                <a:solidFill>
                  <a:prstClr val="white"/>
                </a:solidFill>
                <a:latin typeface="Calibri" panose="020F0502020204030204"/>
              </a:rPr>
              <a:t>Постановление Кабинета Министров Республики Татарстан от 20.10.2022 </a:t>
            </a:r>
          </a:p>
          <a:p>
            <a:pPr lvl="0" algn="ctr" defTabSz="457189">
              <a:defRPr/>
            </a:pPr>
            <a:r>
              <a:rPr lang="ru-RU" sz="1400" dirty="0">
                <a:solidFill>
                  <a:prstClr val="white"/>
                </a:solidFill>
                <a:latin typeface="Calibri" panose="020F0502020204030204"/>
              </a:rPr>
              <a:t>№ 1122 «О дополнительных мерах поддержки семей граждан Российской Федерации, призванных на военную службу по мобилизации в Вооруженные Силы Российской Федерации»</a:t>
            </a:r>
            <a:endParaRPr lang="id-ID" sz="14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4" name="Объект 2"/>
          <p:cNvSpPr txBox="1">
            <a:spLocks/>
          </p:cNvSpPr>
          <p:nvPr/>
        </p:nvSpPr>
        <p:spPr>
          <a:xfrm>
            <a:off x="1130523" y="2982204"/>
            <a:ext cx="7689949" cy="1588625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81046"/>
              </a:buClr>
              <a:buSzTx/>
              <a:buFont typeface="Arial" pitchFamily="34" charset="0"/>
              <a:buNone/>
              <a:tabLst/>
              <a:defRPr/>
            </a:pPr>
            <a:endParaRPr kumimoji="0" lang="ru-RU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Tahom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726509" y="4637218"/>
            <a:ext cx="18473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793952" y="1832635"/>
            <a:ext cx="802652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u="sng" dirty="0">
                <a:solidFill>
                  <a:srgbClr val="4A452A"/>
                </a:solidFill>
                <a:cs typeface="Times New Roman"/>
              </a:rPr>
              <a:t>Категория получателей:</a:t>
            </a:r>
            <a:r>
              <a:rPr lang="ru-RU" dirty="0">
                <a:solidFill>
                  <a:srgbClr val="4A452A"/>
                </a:solidFill>
                <a:cs typeface="Times New Roman"/>
              </a:rPr>
              <a:t> </a:t>
            </a:r>
            <a:r>
              <a:rPr lang="ru-RU" dirty="0" smtClean="0">
                <a:solidFill>
                  <a:srgbClr val="4A452A"/>
                </a:solidFill>
                <a:cs typeface="Times New Roman"/>
              </a:rPr>
              <a:t> дети </a:t>
            </a:r>
            <a:r>
              <a:rPr lang="ru-RU" dirty="0">
                <a:solidFill>
                  <a:srgbClr val="4A452A"/>
                </a:solidFill>
                <a:cs typeface="Times New Roman"/>
              </a:rPr>
              <a:t>участников СВО</a:t>
            </a:r>
          </a:p>
        </p:txBody>
      </p:sp>
      <p:sp>
        <p:nvSpPr>
          <p:cNvPr id="5" name="Прямоугольник 4"/>
          <p:cNvSpPr/>
          <p:nvPr/>
        </p:nvSpPr>
        <p:spPr>
          <a:xfrm>
            <a:off x="726509" y="2364234"/>
            <a:ext cx="7852939" cy="11695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70000" algn="just">
              <a:defRPr/>
            </a:pPr>
            <a:r>
              <a:rPr lang="ru-RU" sz="1400" u="sng" dirty="0">
                <a:solidFill>
                  <a:srgbClr val="4A452A"/>
                </a:solidFill>
                <a:cs typeface="Times New Roman"/>
              </a:rPr>
              <a:t>Перечень требуемых документов</a:t>
            </a:r>
            <a:r>
              <a:rPr lang="ru-RU" sz="1400" u="sng" dirty="0" smtClean="0">
                <a:solidFill>
                  <a:srgbClr val="4A452A"/>
                </a:solidFill>
                <a:cs typeface="Times New Roman"/>
              </a:rPr>
              <a:t>:</a:t>
            </a:r>
          </a:p>
          <a:p>
            <a:pPr indent="270000" algn="just">
              <a:defRPr/>
            </a:pPr>
            <a:endParaRPr lang="ru-RU" sz="1400" u="sng" dirty="0">
              <a:solidFill>
                <a:srgbClr val="4A452A"/>
              </a:solidFill>
              <a:cs typeface="Times New Roman"/>
            </a:endParaRP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ru-RU" sz="1400" dirty="0">
                <a:solidFill>
                  <a:srgbClr val="4A452A"/>
                </a:solidFill>
                <a:cs typeface="Times New Roman"/>
              </a:rPr>
              <a:t>Паспорт родителя (законного представителя);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ru-RU" sz="1400" dirty="0">
                <a:solidFill>
                  <a:srgbClr val="4A452A"/>
                </a:solidFill>
                <a:cs typeface="Times New Roman"/>
              </a:rPr>
              <a:t>Свидетельство о рождении ребенка;</a:t>
            </a:r>
          </a:p>
          <a:p>
            <a:pPr marL="285750" indent="-285750" algn="just">
              <a:buFont typeface="Arial" panose="020B0604020202020204" pitchFamily="34" charset="0"/>
              <a:buChar char="•"/>
              <a:defRPr/>
            </a:pPr>
            <a:r>
              <a:rPr lang="ru-RU" sz="1400" dirty="0">
                <a:solidFill>
                  <a:srgbClr val="4A452A"/>
                </a:solidFill>
                <a:cs typeface="Times New Roman"/>
              </a:rPr>
              <a:t>Документ, подтверждающий участие родителя в СВО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770042" y="3944720"/>
            <a:ext cx="8192921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i="1" u="sng" dirty="0">
                <a:solidFill>
                  <a:srgbClr val="4A452A"/>
                </a:solidFill>
                <a:cs typeface="Times New Roman"/>
              </a:rPr>
              <a:t>Способы подачи заявлений: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i="1" dirty="0">
                <a:solidFill>
                  <a:srgbClr val="4A452A"/>
                </a:solidFill>
                <a:cs typeface="Times New Roman"/>
              </a:rPr>
              <a:t>в </a:t>
            </a:r>
            <a:r>
              <a:rPr lang="ru-RU" sz="1400" i="1" dirty="0" smtClean="0">
                <a:solidFill>
                  <a:srgbClr val="4A452A"/>
                </a:solidFill>
                <a:cs typeface="Times New Roman"/>
              </a:rPr>
              <a:t>дошкольное учреждение</a:t>
            </a:r>
            <a:endParaRPr lang="ru-RU" sz="1400" i="1" dirty="0">
              <a:solidFill>
                <a:srgbClr val="4A452A"/>
              </a:solidFill>
              <a:cs typeface="Times New Roman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i="1" dirty="0">
                <a:solidFill>
                  <a:srgbClr val="4A452A"/>
                </a:solidFill>
                <a:cs typeface="Times New Roman"/>
              </a:rPr>
              <a:t>в </a:t>
            </a:r>
            <a:r>
              <a:rPr lang="ru-RU" sz="1400" i="1" dirty="0" smtClean="0">
                <a:solidFill>
                  <a:srgbClr val="4A452A"/>
                </a:solidFill>
                <a:cs typeface="Times New Roman"/>
              </a:rPr>
              <a:t>МФЦ в </a:t>
            </a:r>
            <a:r>
              <a:rPr lang="ru-RU" sz="1400" i="1" dirty="0">
                <a:solidFill>
                  <a:srgbClr val="4A452A"/>
                </a:solidFill>
                <a:cs typeface="Times New Roman"/>
              </a:rPr>
              <a:t>формате СПС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400" i="1" dirty="0" smtClean="0">
                <a:solidFill>
                  <a:srgbClr val="4A452A"/>
                </a:solidFill>
                <a:cs typeface="Times New Roman"/>
              </a:rPr>
              <a:t>посредством ЕПГУ </a:t>
            </a:r>
            <a:r>
              <a:rPr lang="en-US" sz="1400" i="1" dirty="0">
                <a:solidFill>
                  <a:srgbClr val="4A452A"/>
                </a:solidFill>
                <a:cs typeface="Times New Roman"/>
                <a:hlinkClick r:id="rId2"/>
              </a:rPr>
              <a:t>https://www.gosuslugi.ru/677328/1/form</a:t>
            </a:r>
            <a:endParaRPr lang="ru-RU" sz="1400" i="1" dirty="0">
              <a:solidFill>
                <a:srgbClr val="4A452A"/>
              </a:solidFill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15751863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 bwMode="auto">
        <a:xfrm>
          <a:off x="0" y="0"/>
          <a:ext cx="0" cy="0"/>
          <a:chOff x="0" y="0"/>
          <a:chExt cx="0" cy="0"/>
        </a:xfrm>
      </p:grpSpPr>
      <p:sp>
        <p:nvSpPr>
          <p:cNvPr id="13" name="Google Shape;246;p38"/>
          <p:cNvSpPr txBox="1"/>
          <p:nvPr/>
        </p:nvSpPr>
        <p:spPr bwMode="auto">
          <a:xfrm>
            <a:off x="726508" y="123477"/>
            <a:ext cx="8237980" cy="5231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>
              <a:defRPr/>
            </a:pPr>
            <a:r>
              <a:rPr lang="ru-RU" sz="1400" b="1" dirty="0">
                <a:solidFill>
                  <a:srgbClr val="4A452A"/>
                </a:solidFill>
                <a:latin typeface="Tinos"/>
                <a:ea typeface="Tinos"/>
                <a:cs typeface="Tinos"/>
              </a:rPr>
              <a:t>ПРЕДОСТАВЛЕНИЕ ПЕРВООЧЕРЕДНОГО ИЛИ ВНЕОЧЕРЕДНОГО ПРАВА НА ЗАЧИСЛЕНИЕ РЕБЕНКА В ГОСУДАРСТВЕННЫЕ И МУНИЦИПАЛЬНЫЕ ШКОЛЫ ПО МЕСТУ ЖИТЕЛЬСТВА</a:t>
            </a:r>
            <a:endParaRPr sz="1400" b="1" dirty="0">
              <a:solidFill>
                <a:srgbClr val="4A452A"/>
              </a:solidFill>
              <a:latin typeface="Tinos"/>
              <a:cs typeface="Tinos"/>
            </a:endParaRPr>
          </a:p>
        </p:txBody>
      </p:sp>
      <p:sp>
        <p:nvSpPr>
          <p:cNvPr id="16" name="Rectangle: Rounded Corners 7"/>
          <p:cNvSpPr/>
          <p:nvPr/>
        </p:nvSpPr>
        <p:spPr bwMode="auto">
          <a:xfrm flipH="1">
            <a:off x="704926" y="789870"/>
            <a:ext cx="8342376" cy="341720"/>
          </a:xfrm>
          <a:prstGeom prst="roundRect">
            <a:avLst>
              <a:gd name="adj" fmla="val 50000"/>
            </a:avLst>
          </a:prstGeom>
          <a:solidFill>
            <a:srgbClr val="8E743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457189">
              <a:defRPr/>
            </a:pPr>
            <a:r>
              <a:rPr lang="ru-RU" sz="1400" dirty="0">
                <a:solidFill>
                  <a:prstClr val="white"/>
                </a:solidFill>
                <a:latin typeface="Calibri"/>
              </a:rPr>
              <a:t>Приказ </a:t>
            </a:r>
            <a:r>
              <a:rPr lang="ru-RU" sz="1400" dirty="0" err="1">
                <a:solidFill>
                  <a:prstClr val="white"/>
                </a:solidFill>
                <a:latin typeface="Calibri"/>
              </a:rPr>
              <a:t>Минпросвещения</a:t>
            </a:r>
            <a:r>
              <a:rPr lang="ru-RU" sz="1400" dirty="0">
                <a:solidFill>
                  <a:prstClr val="white"/>
                </a:solidFill>
                <a:latin typeface="Calibri"/>
              </a:rPr>
              <a:t> России от 02.09.2020 № 458 (п. 10)</a:t>
            </a:r>
            <a:endParaRPr lang="id-ID" sz="1400" b="0" i="0" u="none" strike="noStrike" cap="none" spc="0" dirty="0">
              <a:ln>
                <a:noFill/>
              </a:ln>
              <a:solidFill>
                <a:prstClr val="white"/>
              </a:solidFill>
              <a:latin typeface="Calibri"/>
            </a:endParaRPr>
          </a:p>
        </p:txBody>
      </p:sp>
      <p:sp>
        <p:nvSpPr>
          <p:cNvPr id="2" name="Прямоугольник 1"/>
          <p:cNvSpPr/>
          <p:nvPr/>
        </p:nvSpPr>
        <p:spPr bwMode="auto">
          <a:xfrm>
            <a:off x="827584" y="3943171"/>
            <a:ext cx="769442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lang="ru-RU" sz="1400" i="1" dirty="0">
                <a:latin typeface="Tinos"/>
                <a:ea typeface="Tinos"/>
                <a:cs typeface="Tinos"/>
              </a:rPr>
              <a:t>Способы подачи заявлений: </a:t>
            </a:r>
            <a:endParaRPr lang="ru-RU" sz="1400" i="1" dirty="0">
              <a:latin typeface="Tinos"/>
              <a:cs typeface="Tinos"/>
            </a:endParaRP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ru-RU" sz="1400" i="1" dirty="0">
                <a:latin typeface="Tinos"/>
                <a:ea typeface="Tinos"/>
                <a:cs typeface="Tinos"/>
              </a:rPr>
              <a:t>п</a:t>
            </a:r>
            <a:r>
              <a:rPr lang="ru-RU" sz="1400" i="1" dirty="0" smtClean="0">
                <a:latin typeface="Tinos"/>
                <a:ea typeface="Tinos"/>
                <a:cs typeface="Tinos"/>
              </a:rPr>
              <a:t>одача </a:t>
            </a:r>
            <a:r>
              <a:rPr lang="ru-RU" sz="1400" i="1" dirty="0">
                <a:latin typeface="Tinos"/>
                <a:ea typeface="Tinos"/>
                <a:cs typeface="Tinos"/>
              </a:rPr>
              <a:t>заявления посредством </a:t>
            </a:r>
            <a:r>
              <a:rPr lang="ru-RU" sz="1400" i="1" dirty="0" smtClean="0">
                <a:latin typeface="Tinos"/>
                <a:ea typeface="Tinos"/>
                <a:cs typeface="Tinos"/>
              </a:rPr>
              <a:t>ЕПГУ </a:t>
            </a:r>
            <a:r>
              <a:rPr lang="ru-RU" sz="1400" i="1" u="sng" dirty="0" smtClean="0">
                <a:hlinkClick r:id="rId2" tooltip="https://www.gosuslugi.ru/600368/1/form?_=1770879969381"/>
              </a:rPr>
              <a:t>https</a:t>
            </a:r>
            <a:r>
              <a:rPr lang="ru-RU" sz="1400" i="1" u="sng" dirty="0">
                <a:hlinkClick r:id="rId2" tooltip="https://www.gosuslugi.ru/600368/1/form?_=1770879969381"/>
              </a:rPr>
              <a:t>://www.gosuslugi.ru/600368/1/form?_=1770879969381</a:t>
            </a:r>
            <a:r>
              <a:rPr lang="ru-RU" sz="1400" i="1" dirty="0"/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  <a:defRPr/>
            </a:pPr>
            <a:r>
              <a:rPr lang="ru-RU" sz="1400" i="1" dirty="0" smtClean="0">
                <a:latin typeface="Tinos"/>
                <a:ea typeface="Tinos"/>
                <a:cs typeface="Tinos"/>
              </a:rPr>
              <a:t>в </a:t>
            </a:r>
            <a:r>
              <a:rPr lang="ru-RU" sz="1400" i="1" dirty="0">
                <a:latin typeface="Tinos"/>
                <a:ea typeface="Tinos"/>
                <a:cs typeface="Tinos"/>
              </a:rPr>
              <a:t>МФЦ в формате </a:t>
            </a:r>
            <a:r>
              <a:rPr lang="ru-RU" sz="1400" i="1" dirty="0" smtClean="0">
                <a:latin typeface="Tinos"/>
                <a:ea typeface="Tinos"/>
                <a:cs typeface="Tinos"/>
              </a:rPr>
              <a:t>СПС</a:t>
            </a:r>
            <a:endParaRPr lang="ru-RU" sz="1400" i="1" dirty="0">
              <a:latin typeface="Tinos"/>
              <a:cs typeface="Tinos"/>
            </a:endParaRPr>
          </a:p>
        </p:txBody>
      </p:sp>
      <p:sp>
        <p:nvSpPr>
          <p:cNvPr id="1944435849" name="Объект 2"/>
          <p:cNvSpPr txBox="1"/>
          <p:nvPr/>
        </p:nvSpPr>
        <p:spPr bwMode="auto">
          <a:xfrm>
            <a:off x="611560" y="1294518"/>
            <a:ext cx="8509593" cy="2429360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>
              <a:spcBef>
                <a:spcPts val="0"/>
              </a:spcBef>
              <a:buFont typeface="Arial"/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>
              <a:spcBef>
                <a:spcPts val="0"/>
              </a:spcBef>
              <a:buFont typeface="Arial"/>
              <a:buChar char="–"/>
              <a:defRPr sz="28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>
              <a:spcBef>
                <a:spcPts val="0"/>
              </a:spcBef>
              <a:buFont typeface="Arial"/>
              <a:buChar char="•"/>
              <a:defRPr sz="24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>
              <a:spcBef>
                <a:spcPts val="0"/>
              </a:spcBef>
              <a:buFont typeface="Arial"/>
              <a:buChar char="–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>
              <a:spcBef>
                <a:spcPts val="0"/>
              </a:spcBef>
              <a:buFont typeface="Arial"/>
              <a:buChar char="»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599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>
              <a:spcBef>
                <a:spcPts val="0"/>
              </a:spcBef>
              <a:buFont typeface="Arial"/>
              <a:buChar char="•"/>
              <a:defRPr sz="20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 algn="just">
              <a:buNone/>
              <a:defRPr/>
            </a:pPr>
            <a:r>
              <a:rPr lang="ru-RU" sz="1400" u="sng" dirty="0">
                <a:solidFill>
                  <a:srgbClr val="4A452A"/>
                </a:solidFill>
                <a:cs typeface="Times New Roman"/>
              </a:rPr>
              <a:t>Перечень требуемых документов:</a:t>
            </a:r>
          </a:p>
          <a:p>
            <a:pPr>
              <a:defRPr/>
            </a:pPr>
            <a:r>
              <a:rPr sz="1400" u="sng" dirty="0" err="1" smtClean="0">
                <a:solidFill>
                  <a:srgbClr val="4A452A"/>
                </a:solidFill>
                <a:cs typeface="Times New Roman"/>
              </a:rPr>
              <a:t>копи</a:t>
            </a:r>
            <a:r>
              <a:rPr lang="ru-RU" sz="1400" u="sng" dirty="0" smtClean="0">
                <a:solidFill>
                  <a:srgbClr val="4A452A"/>
                </a:solidFill>
                <a:cs typeface="Times New Roman"/>
              </a:rPr>
              <a:t>я</a:t>
            </a:r>
            <a:r>
              <a:rPr sz="1400" u="sng" dirty="0" smtClean="0">
                <a:solidFill>
                  <a:srgbClr val="4A452A"/>
                </a:solidFill>
                <a:cs typeface="Times New Roman"/>
              </a:rPr>
              <a:t> </a:t>
            </a:r>
            <a:r>
              <a:rPr sz="1400" u="sng" dirty="0" err="1">
                <a:solidFill>
                  <a:srgbClr val="4A452A"/>
                </a:solidFill>
                <a:cs typeface="Times New Roman"/>
              </a:rPr>
              <a:t>документа</a:t>
            </a:r>
            <a:r>
              <a:rPr sz="1400" u="sng" dirty="0">
                <a:solidFill>
                  <a:srgbClr val="4A452A"/>
                </a:solidFill>
                <a:cs typeface="Times New Roman"/>
              </a:rPr>
              <a:t>, </a:t>
            </a:r>
            <a:r>
              <a:rPr sz="1400" u="sng" dirty="0" err="1">
                <a:solidFill>
                  <a:srgbClr val="4A452A"/>
                </a:solidFill>
                <a:cs typeface="Times New Roman"/>
              </a:rPr>
              <a:t>удостоверяющего</a:t>
            </a:r>
            <a:r>
              <a:rPr sz="1400" u="sng" dirty="0">
                <a:solidFill>
                  <a:srgbClr val="4A452A"/>
                </a:solidFill>
                <a:cs typeface="Times New Roman"/>
              </a:rPr>
              <a:t>  </a:t>
            </a:r>
            <a:r>
              <a:rPr sz="1400" u="sng" dirty="0" err="1">
                <a:solidFill>
                  <a:srgbClr val="4A452A"/>
                </a:solidFill>
                <a:cs typeface="Times New Roman"/>
              </a:rPr>
              <a:t>родителя</a:t>
            </a:r>
            <a:r>
              <a:rPr sz="1400" u="sng" dirty="0">
                <a:solidFill>
                  <a:srgbClr val="4A452A"/>
                </a:solidFill>
                <a:cs typeface="Times New Roman"/>
              </a:rPr>
              <a:t> (</a:t>
            </a:r>
            <a:r>
              <a:rPr sz="1400" u="sng" dirty="0" err="1">
                <a:solidFill>
                  <a:srgbClr val="4A452A"/>
                </a:solidFill>
                <a:cs typeface="Times New Roman"/>
              </a:rPr>
              <a:t>законного</a:t>
            </a:r>
            <a:r>
              <a:rPr sz="1400" u="sng" dirty="0">
                <a:solidFill>
                  <a:srgbClr val="4A452A"/>
                </a:solidFill>
                <a:cs typeface="Times New Roman"/>
              </a:rPr>
              <a:t> </a:t>
            </a:r>
            <a:r>
              <a:rPr sz="1400" u="sng" dirty="0" err="1">
                <a:solidFill>
                  <a:srgbClr val="4A452A"/>
                </a:solidFill>
                <a:cs typeface="Times New Roman"/>
              </a:rPr>
              <a:t>представителя</a:t>
            </a:r>
            <a:r>
              <a:rPr sz="1400" u="sng" dirty="0">
                <a:solidFill>
                  <a:srgbClr val="4A452A"/>
                </a:solidFill>
                <a:cs typeface="Times New Roman"/>
              </a:rPr>
              <a:t>) </a:t>
            </a:r>
            <a:r>
              <a:rPr sz="1400" u="sng" dirty="0" err="1">
                <a:solidFill>
                  <a:srgbClr val="4A452A"/>
                </a:solidFill>
                <a:cs typeface="Times New Roman"/>
              </a:rPr>
              <a:t>ребенка</a:t>
            </a:r>
            <a:r>
              <a:rPr sz="1400" u="sng" dirty="0">
                <a:solidFill>
                  <a:srgbClr val="4A452A"/>
                </a:solidFill>
                <a:cs typeface="Times New Roman"/>
              </a:rPr>
              <a:t> </a:t>
            </a:r>
            <a:r>
              <a:rPr sz="1400" u="sng" dirty="0" err="1">
                <a:solidFill>
                  <a:srgbClr val="4A452A"/>
                </a:solidFill>
                <a:cs typeface="Times New Roman"/>
              </a:rPr>
              <a:t>или</a:t>
            </a:r>
            <a:r>
              <a:rPr sz="1400" u="sng" dirty="0">
                <a:solidFill>
                  <a:srgbClr val="4A452A"/>
                </a:solidFill>
                <a:cs typeface="Times New Roman"/>
              </a:rPr>
              <a:t> </a:t>
            </a:r>
            <a:r>
              <a:rPr sz="1400" u="sng" dirty="0" err="1">
                <a:solidFill>
                  <a:srgbClr val="4A452A"/>
                </a:solidFill>
                <a:cs typeface="Times New Roman"/>
              </a:rPr>
              <a:t>поступающего</a:t>
            </a:r>
            <a:r>
              <a:rPr sz="1400" u="sng" dirty="0">
                <a:solidFill>
                  <a:srgbClr val="4A452A"/>
                </a:solidFill>
                <a:cs typeface="Times New Roman"/>
              </a:rPr>
              <a:t>;</a:t>
            </a:r>
          </a:p>
          <a:p>
            <a:pPr>
              <a:defRPr/>
            </a:pPr>
            <a:r>
              <a:rPr sz="1400" u="sng" dirty="0" err="1" smtClean="0">
                <a:solidFill>
                  <a:srgbClr val="4A452A"/>
                </a:solidFill>
                <a:cs typeface="Times New Roman"/>
              </a:rPr>
              <a:t>копи</a:t>
            </a:r>
            <a:r>
              <a:rPr lang="ru-RU" sz="1400" u="sng" dirty="0" smtClean="0">
                <a:solidFill>
                  <a:srgbClr val="4A452A"/>
                </a:solidFill>
                <a:cs typeface="Times New Roman"/>
              </a:rPr>
              <a:t>я</a:t>
            </a:r>
            <a:r>
              <a:rPr sz="1400" u="sng" dirty="0" smtClean="0">
                <a:solidFill>
                  <a:srgbClr val="4A452A"/>
                </a:solidFill>
                <a:cs typeface="Times New Roman"/>
              </a:rPr>
              <a:t> </a:t>
            </a:r>
            <a:r>
              <a:rPr sz="1400" u="sng" dirty="0" err="1">
                <a:solidFill>
                  <a:srgbClr val="4A452A"/>
                </a:solidFill>
                <a:cs typeface="Times New Roman"/>
              </a:rPr>
              <a:t>свидетельства</a:t>
            </a:r>
            <a:r>
              <a:rPr sz="1400" u="sng" dirty="0">
                <a:solidFill>
                  <a:srgbClr val="4A452A"/>
                </a:solidFill>
                <a:cs typeface="Times New Roman"/>
              </a:rPr>
              <a:t> о </a:t>
            </a:r>
            <a:r>
              <a:rPr sz="1400" u="sng" dirty="0" err="1">
                <a:solidFill>
                  <a:srgbClr val="4A452A"/>
                </a:solidFill>
                <a:cs typeface="Times New Roman"/>
              </a:rPr>
              <a:t>рождении</a:t>
            </a:r>
            <a:r>
              <a:rPr sz="1400" u="sng" dirty="0">
                <a:solidFill>
                  <a:srgbClr val="4A452A"/>
                </a:solidFill>
                <a:cs typeface="Times New Roman"/>
              </a:rPr>
              <a:t> </a:t>
            </a:r>
            <a:r>
              <a:rPr sz="1400" u="sng" dirty="0" err="1">
                <a:solidFill>
                  <a:srgbClr val="4A452A"/>
                </a:solidFill>
                <a:cs typeface="Times New Roman"/>
              </a:rPr>
              <a:t>ребенка</a:t>
            </a:r>
            <a:r>
              <a:rPr sz="1400" u="sng" dirty="0">
                <a:solidFill>
                  <a:srgbClr val="4A452A"/>
                </a:solidFill>
                <a:cs typeface="Times New Roman"/>
              </a:rPr>
              <a:t> </a:t>
            </a:r>
            <a:r>
              <a:rPr sz="1400" u="sng" dirty="0" err="1">
                <a:solidFill>
                  <a:srgbClr val="4A452A"/>
                </a:solidFill>
                <a:cs typeface="Times New Roman"/>
              </a:rPr>
              <a:t>или</a:t>
            </a:r>
            <a:r>
              <a:rPr sz="1400" u="sng" dirty="0">
                <a:solidFill>
                  <a:srgbClr val="4A452A"/>
                </a:solidFill>
                <a:cs typeface="Times New Roman"/>
              </a:rPr>
              <a:t> </a:t>
            </a:r>
            <a:r>
              <a:rPr sz="1400" u="sng" dirty="0" err="1">
                <a:solidFill>
                  <a:srgbClr val="4A452A"/>
                </a:solidFill>
                <a:cs typeface="Times New Roman"/>
              </a:rPr>
              <a:t>документа</a:t>
            </a:r>
            <a:r>
              <a:rPr sz="1400" u="sng" dirty="0">
                <a:solidFill>
                  <a:srgbClr val="4A452A"/>
                </a:solidFill>
                <a:cs typeface="Times New Roman"/>
              </a:rPr>
              <a:t>, </a:t>
            </a:r>
            <a:r>
              <a:rPr sz="1400" u="sng" dirty="0" err="1">
                <a:solidFill>
                  <a:srgbClr val="4A452A"/>
                </a:solidFill>
                <a:cs typeface="Times New Roman"/>
              </a:rPr>
              <a:t>подтверждающего</a:t>
            </a:r>
            <a:r>
              <a:rPr sz="1400" u="sng" dirty="0">
                <a:solidFill>
                  <a:srgbClr val="4A452A"/>
                </a:solidFill>
                <a:cs typeface="Times New Roman"/>
              </a:rPr>
              <a:t> </a:t>
            </a:r>
            <a:r>
              <a:rPr sz="1400" u="sng" dirty="0" err="1">
                <a:solidFill>
                  <a:srgbClr val="4A452A"/>
                </a:solidFill>
                <a:cs typeface="Times New Roman"/>
              </a:rPr>
              <a:t>родство</a:t>
            </a:r>
            <a:r>
              <a:rPr sz="1400" u="sng" dirty="0">
                <a:solidFill>
                  <a:srgbClr val="4A452A"/>
                </a:solidFill>
                <a:cs typeface="Times New Roman"/>
              </a:rPr>
              <a:t> </a:t>
            </a:r>
            <a:r>
              <a:rPr sz="1400" u="sng" dirty="0" err="1">
                <a:solidFill>
                  <a:srgbClr val="4A452A"/>
                </a:solidFill>
                <a:cs typeface="Times New Roman"/>
              </a:rPr>
              <a:t>заявителя</a:t>
            </a:r>
            <a:r>
              <a:rPr sz="1400" u="sng" dirty="0">
                <a:solidFill>
                  <a:srgbClr val="4A452A"/>
                </a:solidFill>
                <a:cs typeface="Times New Roman"/>
              </a:rPr>
              <a:t>;</a:t>
            </a:r>
          </a:p>
          <a:p>
            <a:pPr>
              <a:defRPr/>
            </a:pPr>
            <a:r>
              <a:rPr sz="1400" u="sng" dirty="0" err="1" smtClean="0">
                <a:solidFill>
                  <a:srgbClr val="4A452A"/>
                </a:solidFill>
                <a:cs typeface="Times New Roman"/>
              </a:rPr>
              <a:t>копи</a:t>
            </a:r>
            <a:r>
              <a:rPr lang="ru-RU" sz="1400" u="sng" dirty="0" smtClean="0">
                <a:solidFill>
                  <a:srgbClr val="4A452A"/>
                </a:solidFill>
                <a:cs typeface="Times New Roman"/>
              </a:rPr>
              <a:t>я</a:t>
            </a:r>
            <a:r>
              <a:rPr sz="1400" u="sng" dirty="0" smtClean="0">
                <a:solidFill>
                  <a:srgbClr val="4A452A"/>
                </a:solidFill>
                <a:cs typeface="Times New Roman"/>
              </a:rPr>
              <a:t> </a:t>
            </a:r>
            <a:r>
              <a:rPr sz="1400" u="sng" dirty="0" err="1">
                <a:solidFill>
                  <a:srgbClr val="4A452A"/>
                </a:solidFill>
                <a:cs typeface="Times New Roman"/>
              </a:rPr>
              <a:t>документа</a:t>
            </a:r>
            <a:r>
              <a:rPr sz="1400" u="sng" dirty="0">
                <a:solidFill>
                  <a:srgbClr val="4A452A"/>
                </a:solidFill>
                <a:cs typeface="Times New Roman"/>
              </a:rPr>
              <a:t>, </a:t>
            </a:r>
            <a:r>
              <a:rPr sz="1400" u="sng" dirty="0" err="1">
                <a:solidFill>
                  <a:srgbClr val="4A452A"/>
                </a:solidFill>
                <a:cs typeface="Times New Roman"/>
              </a:rPr>
              <a:t>подтверждающего</a:t>
            </a:r>
            <a:r>
              <a:rPr sz="1400" u="sng" dirty="0">
                <a:solidFill>
                  <a:srgbClr val="4A452A"/>
                </a:solidFill>
                <a:cs typeface="Times New Roman"/>
              </a:rPr>
              <a:t> </a:t>
            </a:r>
            <a:r>
              <a:rPr sz="1400" u="sng" dirty="0" err="1">
                <a:solidFill>
                  <a:srgbClr val="4A452A"/>
                </a:solidFill>
                <a:cs typeface="Times New Roman"/>
              </a:rPr>
              <a:t>установление</a:t>
            </a:r>
            <a:r>
              <a:rPr sz="1400" u="sng" dirty="0">
                <a:solidFill>
                  <a:srgbClr val="4A452A"/>
                </a:solidFill>
                <a:cs typeface="Times New Roman"/>
              </a:rPr>
              <a:t> </a:t>
            </a:r>
            <a:r>
              <a:rPr sz="1400" u="sng" dirty="0" err="1">
                <a:solidFill>
                  <a:srgbClr val="4A452A"/>
                </a:solidFill>
                <a:cs typeface="Times New Roman"/>
              </a:rPr>
              <a:t>опеки</a:t>
            </a:r>
            <a:r>
              <a:rPr sz="1400" u="sng" dirty="0">
                <a:solidFill>
                  <a:srgbClr val="4A452A"/>
                </a:solidFill>
                <a:cs typeface="Times New Roman"/>
              </a:rPr>
              <a:t> </a:t>
            </a:r>
            <a:r>
              <a:rPr sz="1400" u="sng" dirty="0" err="1">
                <a:solidFill>
                  <a:srgbClr val="4A452A"/>
                </a:solidFill>
                <a:cs typeface="Times New Roman"/>
              </a:rPr>
              <a:t>или</a:t>
            </a:r>
            <a:r>
              <a:rPr sz="1400" u="sng" dirty="0">
                <a:solidFill>
                  <a:srgbClr val="4A452A"/>
                </a:solidFill>
                <a:cs typeface="Times New Roman"/>
              </a:rPr>
              <a:t> </a:t>
            </a:r>
            <a:r>
              <a:rPr sz="1400" u="sng" dirty="0" err="1">
                <a:solidFill>
                  <a:srgbClr val="4A452A"/>
                </a:solidFill>
                <a:cs typeface="Times New Roman"/>
              </a:rPr>
              <a:t>попечительства</a:t>
            </a:r>
            <a:r>
              <a:rPr sz="1400" u="sng" dirty="0">
                <a:solidFill>
                  <a:srgbClr val="4A452A"/>
                </a:solidFill>
                <a:cs typeface="Times New Roman"/>
              </a:rPr>
              <a:t> (</a:t>
            </a:r>
            <a:r>
              <a:rPr sz="1400" u="sng" dirty="0" err="1">
                <a:solidFill>
                  <a:srgbClr val="4A452A"/>
                </a:solidFill>
                <a:cs typeface="Times New Roman"/>
              </a:rPr>
              <a:t>при</a:t>
            </a:r>
            <a:r>
              <a:rPr sz="1400" u="sng" dirty="0">
                <a:solidFill>
                  <a:srgbClr val="4A452A"/>
                </a:solidFill>
                <a:cs typeface="Times New Roman"/>
              </a:rPr>
              <a:t> </a:t>
            </a:r>
            <a:r>
              <a:rPr sz="1400" u="sng" dirty="0" err="1">
                <a:solidFill>
                  <a:srgbClr val="4A452A"/>
                </a:solidFill>
                <a:cs typeface="Times New Roman"/>
              </a:rPr>
              <a:t>необходимости</a:t>
            </a:r>
            <a:r>
              <a:rPr sz="1400" u="sng" dirty="0">
                <a:solidFill>
                  <a:srgbClr val="4A452A"/>
                </a:solidFill>
                <a:cs typeface="Times New Roman"/>
              </a:rPr>
              <a:t>);</a:t>
            </a:r>
          </a:p>
          <a:p>
            <a:pPr>
              <a:defRPr/>
            </a:pPr>
            <a:r>
              <a:rPr sz="1400" u="sng" dirty="0" err="1" smtClean="0">
                <a:solidFill>
                  <a:srgbClr val="4A452A"/>
                </a:solidFill>
                <a:cs typeface="Times New Roman"/>
              </a:rPr>
              <a:t>копи</a:t>
            </a:r>
            <a:r>
              <a:rPr lang="ru-RU" sz="1400" u="sng" dirty="0" smtClean="0">
                <a:solidFill>
                  <a:srgbClr val="4A452A"/>
                </a:solidFill>
                <a:cs typeface="Times New Roman"/>
              </a:rPr>
              <a:t>я</a:t>
            </a:r>
            <a:r>
              <a:rPr sz="1400" u="sng" dirty="0" smtClean="0">
                <a:solidFill>
                  <a:srgbClr val="4A452A"/>
                </a:solidFill>
                <a:cs typeface="Times New Roman"/>
              </a:rPr>
              <a:t> </a:t>
            </a:r>
            <a:r>
              <a:rPr sz="1400" u="sng" dirty="0" err="1">
                <a:solidFill>
                  <a:srgbClr val="4A452A"/>
                </a:solidFill>
                <a:cs typeface="Times New Roman"/>
              </a:rPr>
              <a:t>документа</a:t>
            </a:r>
            <a:r>
              <a:rPr sz="1400" u="sng" dirty="0">
                <a:solidFill>
                  <a:srgbClr val="4A452A"/>
                </a:solidFill>
                <a:cs typeface="Times New Roman"/>
              </a:rPr>
              <a:t> о </a:t>
            </a:r>
            <a:r>
              <a:rPr sz="1400" u="sng" dirty="0" err="1">
                <a:solidFill>
                  <a:srgbClr val="4A452A"/>
                </a:solidFill>
                <a:cs typeface="Times New Roman"/>
              </a:rPr>
              <a:t>регистрации</a:t>
            </a:r>
            <a:r>
              <a:rPr sz="1400" u="sng" dirty="0">
                <a:solidFill>
                  <a:srgbClr val="4A452A"/>
                </a:solidFill>
                <a:cs typeface="Times New Roman"/>
              </a:rPr>
              <a:t> </a:t>
            </a:r>
            <a:r>
              <a:rPr sz="1400" u="sng" dirty="0" err="1">
                <a:solidFill>
                  <a:srgbClr val="4A452A"/>
                </a:solidFill>
                <a:cs typeface="Times New Roman"/>
              </a:rPr>
              <a:t>ребенка</a:t>
            </a:r>
            <a:r>
              <a:rPr sz="1400" u="sng" dirty="0">
                <a:solidFill>
                  <a:srgbClr val="4A452A"/>
                </a:solidFill>
                <a:cs typeface="Times New Roman"/>
              </a:rPr>
              <a:t>;</a:t>
            </a:r>
          </a:p>
          <a:p>
            <a:pPr>
              <a:defRPr/>
            </a:pPr>
            <a:r>
              <a:rPr sz="1400" u="sng" dirty="0" err="1" smtClean="0">
                <a:solidFill>
                  <a:srgbClr val="4A452A"/>
                </a:solidFill>
                <a:cs typeface="Times New Roman"/>
              </a:rPr>
              <a:t>копи</a:t>
            </a:r>
            <a:r>
              <a:rPr lang="ru-RU" sz="1400" u="sng" dirty="0">
                <a:solidFill>
                  <a:srgbClr val="4A452A"/>
                </a:solidFill>
                <a:cs typeface="Times New Roman"/>
              </a:rPr>
              <a:t>и</a:t>
            </a:r>
            <a:r>
              <a:rPr sz="1400" u="sng" dirty="0" smtClean="0">
                <a:solidFill>
                  <a:srgbClr val="4A452A"/>
                </a:solidFill>
                <a:cs typeface="Times New Roman"/>
              </a:rPr>
              <a:t> </a:t>
            </a:r>
            <a:r>
              <a:rPr sz="1400" u="sng" dirty="0" err="1">
                <a:solidFill>
                  <a:srgbClr val="4A452A"/>
                </a:solidFill>
                <a:cs typeface="Times New Roman"/>
              </a:rPr>
              <a:t>документов</a:t>
            </a:r>
            <a:r>
              <a:rPr sz="1400" u="sng" dirty="0">
                <a:solidFill>
                  <a:srgbClr val="4A452A"/>
                </a:solidFill>
                <a:cs typeface="Times New Roman"/>
              </a:rPr>
              <a:t>, </a:t>
            </a:r>
            <a:r>
              <a:rPr sz="1400" u="sng" dirty="0" err="1">
                <a:solidFill>
                  <a:srgbClr val="4A452A"/>
                </a:solidFill>
                <a:cs typeface="Times New Roman"/>
              </a:rPr>
              <a:t>подтверждающих</a:t>
            </a:r>
            <a:r>
              <a:rPr sz="1400" u="sng" dirty="0">
                <a:solidFill>
                  <a:srgbClr val="4A452A"/>
                </a:solidFill>
                <a:cs typeface="Times New Roman"/>
              </a:rPr>
              <a:t> </a:t>
            </a:r>
            <a:r>
              <a:rPr sz="1400" u="sng" dirty="0" err="1">
                <a:solidFill>
                  <a:srgbClr val="4A452A"/>
                </a:solidFill>
                <a:cs typeface="Times New Roman"/>
              </a:rPr>
              <a:t>право</a:t>
            </a:r>
            <a:r>
              <a:rPr sz="1400" u="sng" dirty="0">
                <a:solidFill>
                  <a:srgbClr val="4A452A"/>
                </a:solidFill>
                <a:cs typeface="Times New Roman"/>
              </a:rPr>
              <a:t> </a:t>
            </a:r>
            <a:r>
              <a:rPr sz="1400" u="sng" dirty="0" err="1">
                <a:solidFill>
                  <a:srgbClr val="4A452A"/>
                </a:solidFill>
                <a:cs typeface="Times New Roman"/>
              </a:rPr>
              <a:t>внеочередного</a:t>
            </a:r>
            <a:r>
              <a:rPr sz="1400" u="sng" dirty="0">
                <a:solidFill>
                  <a:srgbClr val="4A452A"/>
                </a:solidFill>
                <a:cs typeface="Times New Roman"/>
              </a:rPr>
              <a:t>, </a:t>
            </a:r>
            <a:r>
              <a:rPr sz="1400" u="sng" dirty="0" err="1">
                <a:solidFill>
                  <a:srgbClr val="4A452A"/>
                </a:solidFill>
                <a:cs typeface="Times New Roman"/>
              </a:rPr>
              <a:t>первоочередного</a:t>
            </a:r>
            <a:r>
              <a:rPr sz="1400" u="sng" dirty="0">
                <a:solidFill>
                  <a:srgbClr val="4A452A"/>
                </a:solidFill>
                <a:cs typeface="Times New Roman"/>
              </a:rPr>
              <a:t> </a:t>
            </a:r>
            <a:r>
              <a:rPr sz="1400" u="sng" dirty="0" err="1">
                <a:solidFill>
                  <a:srgbClr val="4A452A"/>
                </a:solidFill>
                <a:cs typeface="Times New Roman"/>
              </a:rPr>
              <a:t>приема</a:t>
            </a:r>
            <a:r>
              <a:rPr sz="1400" u="sng" dirty="0">
                <a:solidFill>
                  <a:srgbClr val="4A452A"/>
                </a:solidFill>
                <a:cs typeface="Times New Roman"/>
              </a:rPr>
              <a:t> </a:t>
            </a:r>
            <a:r>
              <a:rPr sz="1400" u="sng" dirty="0" err="1">
                <a:solidFill>
                  <a:srgbClr val="4A452A"/>
                </a:solidFill>
                <a:cs typeface="Times New Roman"/>
              </a:rPr>
              <a:t>на</a:t>
            </a:r>
            <a:r>
              <a:rPr sz="1400" u="sng" dirty="0">
                <a:solidFill>
                  <a:srgbClr val="4A452A"/>
                </a:solidFill>
                <a:cs typeface="Times New Roman"/>
              </a:rPr>
              <a:t> </a:t>
            </a:r>
            <a:r>
              <a:rPr sz="1400" u="sng" dirty="0" err="1">
                <a:solidFill>
                  <a:srgbClr val="4A452A"/>
                </a:solidFill>
                <a:cs typeface="Times New Roman"/>
              </a:rPr>
              <a:t>обучение</a:t>
            </a:r>
            <a:r>
              <a:rPr sz="1400" u="sng" dirty="0">
                <a:solidFill>
                  <a:srgbClr val="4A452A"/>
                </a:solidFill>
                <a:cs typeface="Times New Roman"/>
              </a:rPr>
              <a:t> </a:t>
            </a:r>
          </a:p>
          <a:p>
            <a:pPr>
              <a:defRPr/>
            </a:pPr>
            <a:r>
              <a:rPr sz="1400" u="sng" dirty="0" err="1" smtClean="0">
                <a:solidFill>
                  <a:srgbClr val="4A452A"/>
                </a:solidFill>
                <a:cs typeface="Times New Roman"/>
              </a:rPr>
              <a:t>копи</a:t>
            </a:r>
            <a:r>
              <a:rPr lang="ru-RU" sz="1400" u="sng" dirty="0" smtClean="0">
                <a:solidFill>
                  <a:srgbClr val="4A452A"/>
                </a:solidFill>
                <a:cs typeface="Times New Roman"/>
              </a:rPr>
              <a:t>я</a:t>
            </a:r>
            <a:r>
              <a:rPr sz="1400" u="sng" dirty="0" smtClean="0">
                <a:solidFill>
                  <a:srgbClr val="4A452A"/>
                </a:solidFill>
                <a:cs typeface="Times New Roman"/>
              </a:rPr>
              <a:t> </a:t>
            </a:r>
            <a:r>
              <a:rPr sz="1400" u="sng" dirty="0" err="1">
                <a:solidFill>
                  <a:srgbClr val="4A452A"/>
                </a:solidFill>
                <a:cs typeface="Times New Roman"/>
              </a:rPr>
              <a:t>заключения</a:t>
            </a:r>
            <a:r>
              <a:rPr sz="1400" u="sng" dirty="0">
                <a:solidFill>
                  <a:srgbClr val="4A452A"/>
                </a:solidFill>
                <a:cs typeface="Times New Roman"/>
              </a:rPr>
              <a:t> </a:t>
            </a:r>
            <a:r>
              <a:rPr sz="1400" u="sng" dirty="0" err="1">
                <a:solidFill>
                  <a:srgbClr val="4A452A"/>
                </a:solidFill>
                <a:cs typeface="Times New Roman"/>
              </a:rPr>
              <a:t>психолого-медико-педагогической</a:t>
            </a:r>
            <a:r>
              <a:rPr sz="1400" u="sng" dirty="0">
                <a:solidFill>
                  <a:srgbClr val="4A452A"/>
                </a:solidFill>
                <a:cs typeface="Times New Roman"/>
              </a:rPr>
              <a:t> </a:t>
            </a:r>
            <a:r>
              <a:rPr sz="1400" u="sng" dirty="0" err="1">
                <a:solidFill>
                  <a:srgbClr val="4A452A"/>
                </a:solidFill>
                <a:cs typeface="Times New Roman"/>
              </a:rPr>
              <a:t>комиссии</a:t>
            </a:r>
            <a:r>
              <a:rPr sz="1400" u="sng" dirty="0">
                <a:solidFill>
                  <a:srgbClr val="4A452A"/>
                </a:solidFill>
                <a:cs typeface="Times New Roman"/>
              </a:rPr>
              <a:t> (</a:t>
            </a:r>
            <a:r>
              <a:rPr sz="1400" u="sng" dirty="0" err="1">
                <a:solidFill>
                  <a:srgbClr val="4A452A"/>
                </a:solidFill>
                <a:cs typeface="Times New Roman"/>
              </a:rPr>
              <a:t>при</a:t>
            </a:r>
            <a:r>
              <a:rPr sz="1400" u="sng" dirty="0">
                <a:solidFill>
                  <a:srgbClr val="4A452A"/>
                </a:solidFill>
                <a:cs typeface="Times New Roman"/>
              </a:rPr>
              <a:t> </a:t>
            </a:r>
            <a:r>
              <a:rPr sz="1400" u="sng" dirty="0" err="1">
                <a:solidFill>
                  <a:srgbClr val="4A452A"/>
                </a:solidFill>
                <a:cs typeface="Times New Roman"/>
              </a:rPr>
              <a:t>наличии</a:t>
            </a:r>
            <a:r>
              <a:rPr sz="1400" u="sng" dirty="0" smtClean="0">
                <a:solidFill>
                  <a:srgbClr val="4A452A"/>
                </a:solidFill>
                <a:cs typeface="Times New Roman"/>
              </a:rPr>
              <a:t>).</a:t>
            </a:r>
            <a:endParaRPr sz="1400" u="sng" dirty="0">
              <a:solidFill>
                <a:srgbClr val="4A452A"/>
              </a:solidFill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546651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>
        <p:wipe/>
      </p:transition>
    </mc:Choice>
    <mc:Fallback xmlns="" xmlns:m="http://schemas.openxmlformats.org/officeDocument/2006/math" xmlns:w="http://schemas.openxmlformats.org/wordprocessingml/2006/main">
      <p:transition spd="med" advClick="1">
        <p:wipe dir="l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Google Shape;246;p38"/>
          <p:cNvSpPr txBox="1"/>
          <p:nvPr/>
        </p:nvSpPr>
        <p:spPr>
          <a:xfrm>
            <a:off x="726509" y="123478"/>
            <a:ext cx="8165971" cy="101562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algn="ctr"/>
            <a:r>
              <a:rPr lang="ru-RU" sz="1500" b="1" dirty="0" smtClean="0">
                <a:solidFill>
                  <a:srgbClr val="4A452A"/>
                </a:solidFill>
                <a:cs typeface="Times New Roman" panose="02020603050405020304" pitchFamily="18" charset="0"/>
              </a:rPr>
              <a:t>ПРЕДОСТАВЛЕНИЕ БЕСПЛАТНОГО ДВУХРАЗОВОГО ГОРЯЧЕГО ПИТАНИЯ (ЗАВТРАК, ОБЕД) ОБУЧАЮЩИМСЯ 1-11 КЛАССОВ В ГОСУДАРСТВЕННЫХ  И МУНИЦИПАЛЬНЫХ ОБРАЗОВАТЕЛЬНЫХ ОРГАНИЗАЦИЯХ </a:t>
            </a:r>
          </a:p>
          <a:p>
            <a:pPr algn="ctr"/>
            <a:r>
              <a:rPr lang="ru-RU" sz="1500" b="1" dirty="0" smtClean="0">
                <a:solidFill>
                  <a:srgbClr val="4A452A"/>
                </a:solidFill>
                <a:cs typeface="Times New Roman" panose="02020603050405020304" pitchFamily="18" charset="0"/>
              </a:rPr>
              <a:t>РЕСПУБЛИКИ ТАТАРСТАН</a:t>
            </a:r>
            <a:endParaRPr lang="ru-RU" sz="1500" b="1" dirty="0">
              <a:solidFill>
                <a:srgbClr val="4A452A"/>
              </a:solidFill>
              <a:latin typeface="Arial"/>
              <a:cs typeface="Times New Roman" panose="02020603050405020304" pitchFamily="18" charset="0"/>
            </a:endParaRPr>
          </a:p>
        </p:txBody>
      </p:sp>
      <p:sp>
        <p:nvSpPr>
          <p:cNvPr id="15" name="Google Shape;247;p38"/>
          <p:cNvSpPr/>
          <p:nvPr/>
        </p:nvSpPr>
        <p:spPr>
          <a:xfrm>
            <a:off x="828163" y="4021850"/>
            <a:ext cx="790575" cy="34289"/>
          </a:xfrm>
          <a:prstGeom prst="rect">
            <a:avLst/>
          </a:prstGeom>
          <a:solidFill>
            <a:srgbClr val="938953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50"/>
              <a:buFont typeface="Arial"/>
              <a:buNone/>
              <a:tabLst/>
              <a:defRPr/>
            </a:pPr>
            <a:endParaRPr kumimoji="0" sz="135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Montserrat"/>
              <a:ea typeface="Montserrat"/>
              <a:cs typeface="Montserrat"/>
              <a:sym typeface="Montserrat"/>
            </a:endParaRPr>
          </a:p>
        </p:txBody>
      </p:sp>
      <p:sp>
        <p:nvSpPr>
          <p:cNvPr id="16" name="Rectangle: Rounded Corners 7"/>
          <p:cNvSpPr/>
          <p:nvPr/>
        </p:nvSpPr>
        <p:spPr>
          <a:xfrm flipH="1">
            <a:off x="611560" y="1142592"/>
            <a:ext cx="8532440" cy="763119"/>
          </a:xfrm>
          <a:prstGeom prst="roundRect">
            <a:avLst>
              <a:gd name="adj" fmla="val 50000"/>
            </a:avLst>
          </a:prstGeom>
          <a:solidFill>
            <a:srgbClr val="8E743A"/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 defTabSz="457189">
              <a:defRPr/>
            </a:pPr>
            <a:r>
              <a:rPr lang="ru-RU" sz="1400" dirty="0">
                <a:solidFill>
                  <a:prstClr val="white"/>
                </a:solidFill>
                <a:latin typeface="Calibri" panose="020F0502020204030204"/>
              </a:rPr>
              <a:t>Постановление Кабинета Министров Республики Татарстан от 20.10.2022 </a:t>
            </a:r>
          </a:p>
          <a:p>
            <a:pPr lvl="0" algn="ctr" defTabSz="457189">
              <a:defRPr/>
            </a:pPr>
            <a:r>
              <a:rPr lang="ru-RU" sz="1400" dirty="0">
                <a:solidFill>
                  <a:prstClr val="white"/>
                </a:solidFill>
                <a:latin typeface="Calibri" panose="020F0502020204030204"/>
              </a:rPr>
              <a:t>№ 1122 «О дополнительных мерах поддержки семей граждан Российской Федерации, призванных на военную службу по мобилизации в Вооруженные Силы Российской Федерации»</a:t>
            </a:r>
            <a:endParaRPr lang="id-ID" sz="1400" dirty="0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4" name="Объект 2"/>
          <p:cNvSpPr txBox="1">
            <a:spLocks/>
          </p:cNvSpPr>
          <p:nvPr/>
        </p:nvSpPr>
        <p:spPr>
          <a:xfrm>
            <a:off x="801622" y="2319925"/>
            <a:ext cx="8090857" cy="1061791"/>
          </a:xfrm>
          <a:prstGeom prst="rect">
            <a:avLst/>
          </a:prstGeom>
        </p:spPr>
        <p:txBody>
          <a:bodyPr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ru-RU" sz="1200" u="sng" dirty="0">
                <a:solidFill>
                  <a:srgbClr val="4A452A"/>
                </a:solidFill>
                <a:cs typeface="Times New Roman"/>
              </a:rPr>
              <a:t>Перечень требуемых документов:</a:t>
            </a:r>
          </a:p>
          <a:p>
            <a:pPr marL="285750" indent="-285750"/>
            <a:r>
              <a:rPr lang="ru-RU" sz="1200" dirty="0">
                <a:solidFill>
                  <a:srgbClr val="4A452A"/>
                </a:solidFill>
                <a:cs typeface="Times New Roman"/>
              </a:rPr>
              <a:t>документ, удостоверяющий личность заявителя;</a:t>
            </a:r>
          </a:p>
          <a:p>
            <a:pPr marL="285750" indent="-285750"/>
            <a:r>
              <a:rPr lang="ru-RU" sz="1200" dirty="0">
                <a:solidFill>
                  <a:srgbClr val="4A452A"/>
                </a:solidFill>
                <a:cs typeface="Times New Roman"/>
              </a:rPr>
              <a:t>документ, подтверждающий статус участника СВО;</a:t>
            </a:r>
          </a:p>
          <a:p>
            <a:pPr marL="285750" indent="-285750"/>
            <a:r>
              <a:rPr lang="ru-RU" sz="1200" dirty="0">
                <a:solidFill>
                  <a:srgbClr val="4A452A"/>
                </a:solidFill>
                <a:cs typeface="Times New Roman"/>
              </a:rPr>
              <a:t>заполненное заявление установленного образца (оформляется на месте).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rgbClr val="E81046"/>
              </a:buClr>
              <a:buSzTx/>
              <a:buFont typeface="Arial" pitchFamily="34" charset="0"/>
              <a:buNone/>
              <a:tabLst/>
              <a:defRPr/>
            </a:pPr>
            <a:endParaRPr kumimoji="0" lang="ru-RU" sz="105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rial"/>
              <a:ea typeface="Tahoma" panose="020B060403050404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828163" y="1950773"/>
            <a:ext cx="7848873" cy="3231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500" u="sng" dirty="0">
                <a:solidFill>
                  <a:srgbClr val="4A452A"/>
                </a:solidFill>
                <a:cs typeface="Times New Roman"/>
              </a:rPr>
              <a:t>К</a:t>
            </a:r>
            <a:r>
              <a:rPr lang="ru-RU" sz="1500" u="sng" dirty="0" smtClean="0">
                <a:solidFill>
                  <a:srgbClr val="4A452A"/>
                </a:solidFill>
                <a:cs typeface="Times New Roman"/>
              </a:rPr>
              <a:t>атегория получателей:</a:t>
            </a:r>
            <a:r>
              <a:rPr lang="ru-RU" sz="1500" dirty="0" smtClean="0">
                <a:solidFill>
                  <a:srgbClr val="4A452A"/>
                </a:solidFill>
                <a:cs typeface="Times New Roman"/>
              </a:rPr>
              <a:t> дети участников СВО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842392" y="3423180"/>
            <a:ext cx="8090857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E81046"/>
              </a:buClr>
              <a:defRPr/>
            </a:pPr>
            <a:r>
              <a:rPr lang="tt-RU" sz="1000" i="1" dirty="0">
                <a:solidFill>
                  <a:srgbClr val="4A452A"/>
                </a:solidFill>
                <a:cs typeface="Times New Roman"/>
              </a:rPr>
              <a:t>П</a:t>
            </a:r>
            <a:r>
              <a:rPr lang="ru-RU" sz="1000" i="1" dirty="0" err="1">
                <a:solidFill>
                  <a:srgbClr val="4A452A"/>
                </a:solidFill>
                <a:cs typeface="Times New Roman"/>
              </a:rPr>
              <a:t>одача</a:t>
            </a:r>
            <a:r>
              <a:rPr lang="ru-RU" sz="1000" i="1" dirty="0">
                <a:solidFill>
                  <a:srgbClr val="4A452A"/>
                </a:solidFill>
                <a:cs typeface="Times New Roman"/>
              </a:rPr>
              <a:t> заявления родителем (законным представителем) о предоставлении меры поддержки по форме, согласно Порядку предоставления меры поддержки обучающимся на основании постановлений муниципальных образований республики.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830946" y="4011138"/>
            <a:ext cx="784609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1400" i="1" u="sng" dirty="0">
                <a:solidFill>
                  <a:srgbClr val="4A452A"/>
                </a:solidFill>
                <a:cs typeface="Times New Roman"/>
              </a:rPr>
              <a:t>Способы подачи заявлений: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i="1" dirty="0">
                <a:solidFill>
                  <a:srgbClr val="4A452A"/>
                </a:solidFill>
                <a:cs typeface="Times New Roman"/>
              </a:rPr>
              <a:t>в отдел </a:t>
            </a:r>
            <a:r>
              <a:rPr lang="ru-RU" sz="1400" i="1" dirty="0" smtClean="0">
                <a:solidFill>
                  <a:srgbClr val="4A452A"/>
                </a:solidFill>
                <a:cs typeface="Times New Roman"/>
              </a:rPr>
              <a:t>образования, образовательную организацию</a:t>
            </a:r>
            <a:endParaRPr lang="ru-RU" sz="1400" i="1" dirty="0">
              <a:solidFill>
                <a:srgbClr val="4A452A"/>
              </a:solidFill>
              <a:cs typeface="Times New Roman"/>
            </a:endParaRP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i="1" dirty="0">
                <a:solidFill>
                  <a:srgbClr val="4A452A"/>
                </a:solidFill>
                <a:cs typeface="Times New Roman"/>
              </a:rPr>
              <a:t>в МФЦ в формате СПС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ru-RU" sz="1400" i="1" dirty="0" smtClean="0">
                <a:solidFill>
                  <a:srgbClr val="4A452A"/>
                </a:solidFill>
                <a:cs typeface="Times New Roman"/>
              </a:rPr>
              <a:t>посредством </a:t>
            </a:r>
            <a:r>
              <a:rPr lang="ru-RU" sz="1400" i="1" dirty="0">
                <a:solidFill>
                  <a:srgbClr val="4A452A"/>
                </a:solidFill>
                <a:cs typeface="Times New Roman"/>
              </a:rPr>
              <a:t>ЕПГУ</a:t>
            </a:r>
            <a:r>
              <a:rPr lang="ru-RU" sz="1400" u="sng" dirty="0" smtClean="0">
                <a:hlinkClick r:id="rId2"/>
              </a:rPr>
              <a:t> </a:t>
            </a:r>
            <a:r>
              <a:rPr lang="en-US" sz="1400" u="sng" dirty="0" smtClean="0">
                <a:hlinkClick r:id="rId2"/>
              </a:rPr>
              <a:t>https</a:t>
            </a:r>
            <a:r>
              <a:rPr lang="en-US" sz="1400" u="sng" dirty="0">
                <a:hlinkClick r:id="rId2"/>
              </a:rPr>
              <a:t>://</a:t>
            </a:r>
            <a:r>
              <a:rPr lang="en-US" sz="1400" u="sng" dirty="0" smtClean="0">
                <a:hlinkClick r:id="rId2"/>
              </a:rPr>
              <a:t>gosuslugi.ru/677335/1/form</a:t>
            </a:r>
            <a:endParaRPr lang="ru-RU" sz="1400" i="1" dirty="0" smtClean="0">
              <a:solidFill>
                <a:srgbClr val="4A452A"/>
              </a:solidFill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8380562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3_Тема Office">
  <a:themeElements>
    <a:clrScheme name="Стандартная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18985</TotalTime>
  <Words>1223</Words>
  <Application>Microsoft Office PowerPoint</Application>
  <PresentationFormat>Экран (16:9)</PresentationFormat>
  <Paragraphs>139</Paragraphs>
  <Slides>13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13</vt:i4>
      </vt:variant>
    </vt:vector>
  </HeadingPairs>
  <TitlesOfParts>
    <vt:vector size="21" baseType="lpstr">
      <vt:lpstr>Arial</vt:lpstr>
      <vt:lpstr>Calibri</vt:lpstr>
      <vt:lpstr>Montserrat</vt:lpstr>
      <vt:lpstr>Tahoma</vt:lpstr>
      <vt:lpstr>Times New Roman</vt:lpstr>
      <vt:lpstr>Tinos</vt:lpstr>
      <vt:lpstr>2_Тема Office</vt:lpstr>
      <vt:lpstr>3_Тема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Ковалева Валерия Юрьевна</dc:creator>
  <cp:lastModifiedBy>Гулия Ахметова</cp:lastModifiedBy>
  <cp:revision>724</cp:revision>
  <cp:lastPrinted>2026-03-16T07:42:43Z</cp:lastPrinted>
  <dcterms:created xsi:type="dcterms:W3CDTF">2015-10-13T08:15:21Z</dcterms:created>
  <dcterms:modified xsi:type="dcterms:W3CDTF">2026-03-16T09:34:12Z</dcterms:modified>
</cp:coreProperties>
</file>